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12192000" cy="6858000"/>
  <p:notesSz cx="6858000" cy="9144000"/>
  <p:embeddedFontLst>
    <p:embeddedFont>
      <p:font typeface="Calibri" panose="020F0502020204030204" pitchFamily="34" charset="0"/>
      <p:regular r:id="rId62"/>
      <p:bold r:id="rId63"/>
      <p:italic r:id="rId64"/>
      <p:boldItalic r:id="rId65"/>
    </p:embeddedFont>
    <p:embeddedFont>
      <p:font typeface="Linux Libertine" panose="02000503000000000000" pitchFamily="2" charset="-79"/>
      <p:regular r:id="rId66"/>
      <p:bold r:id="rId67"/>
      <p:italic r:id="rId68"/>
      <p:boldItalic r:id="rId69"/>
    </p:embeddedFont>
    <p:embeddedFont>
      <p:font typeface="Roboto" panose="02000000000000000000" pitchFamily="2" charset="0"/>
      <p:regular r:id="rId70"/>
      <p:bold r:id="rId71"/>
      <p:italic r:id="rId72"/>
    </p:embeddedFont>
    <p:embeddedFont>
      <p:font typeface="Roboto Light" panose="02000000000000000000" pitchFamily="2" charset="0"/>
      <p:regular r:id="rId73"/>
      <p:italic r:id="rId74"/>
    </p:embeddedFont>
    <p:embeddedFont>
      <p:font typeface="Selawik Light" panose="020B0502040204020203" pitchFamily="34" charset="77"/>
      <p:regular r:id="rId75"/>
    </p:embeddedFont>
    <p:embeddedFont>
      <p:font typeface="Volkhov Bold" panose="02000503000000020004" pitchFamily="2" charset="0"/>
      <p:bold r:id="rId76"/>
      <p:italic r:id="rId77"/>
      <p:boldItalic r:id="rId78"/>
    </p:embeddedFont>
    <p:embeddedFont>
      <p:font typeface="Volkhov Regular" panose="02000503000000020004" pitchFamily="2" charset="0"/>
      <p:regular r:id="rId79"/>
      <p:bold r:id="rId80"/>
      <p:italic r:id="rId81"/>
      <p:boldItalic r:id="rId82"/>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81"/>
    <p:restoredTop sz="70136"/>
  </p:normalViewPr>
  <p:slideViewPr>
    <p:cSldViewPr snapToGrid="0" snapToObjects="1">
      <p:cViewPr varScale="1">
        <p:scale>
          <a:sx n="87" d="100"/>
          <a:sy n="87" d="100"/>
        </p:scale>
        <p:origin x="244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5.fntdata"/><Relationship Id="rId61" Type="http://schemas.openxmlformats.org/officeDocument/2006/relationships/notesMaster" Target="notesMasters/notesMaster1.xml"/><Relationship Id="rId82"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lnSpc>
        <a:spcPct val="130000"/>
      </a:lnSpc>
      <a:defRPr sz="1600">
        <a:latin typeface="+mj-lt"/>
        <a:ea typeface="+mj-ea"/>
        <a:cs typeface="+mj-cs"/>
        <a:sym typeface="Roboto"/>
      </a:defRPr>
    </a:lvl1pPr>
    <a:lvl2pPr indent="228600" latinLnBrk="0">
      <a:lnSpc>
        <a:spcPct val="130000"/>
      </a:lnSpc>
      <a:defRPr sz="1600">
        <a:latin typeface="+mj-lt"/>
        <a:ea typeface="+mj-ea"/>
        <a:cs typeface="+mj-cs"/>
        <a:sym typeface="Roboto"/>
      </a:defRPr>
    </a:lvl2pPr>
    <a:lvl3pPr indent="457200" latinLnBrk="0">
      <a:lnSpc>
        <a:spcPct val="130000"/>
      </a:lnSpc>
      <a:defRPr sz="1600">
        <a:latin typeface="+mj-lt"/>
        <a:ea typeface="+mj-ea"/>
        <a:cs typeface="+mj-cs"/>
        <a:sym typeface="Roboto"/>
      </a:defRPr>
    </a:lvl3pPr>
    <a:lvl4pPr indent="685800" latinLnBrk="0">
      <a:lnSpc>
        <a:spcPct val="130000"/>
      </a:lnSpc>
      <a:defRPr sz="1600">
        <a:latin typeface="+mj-lt"/>
        <a:ea typeface="+mj-ea"/>
        <a:cs typeface="+mj-cs"/>
        <a:sym typeface="Roboto"/>
      </a:defRPr>
    </a:lvl4pPr>
    <a:lvl5pPr indent="914400" latinLnBrk="0">
      <a:lnSpc>
        <a:spcPct val="130000"/>
      </a:lnSpc>
      <a:defRPr sz="1600">
        <a:latin typeface="+mj-lt"/>
        <a:ea typeface="+mj-ea"/>
        <a:cs typeface="+mj-cs"/>
        <a:sym typeface="Roboto"/>
      </a:defRPr>
    </a:lvl5pPr>
    <a:lvl6pPr indent="1143000" latinLnBrk="0">
      <a:lnSpc>
        <a:spcPct val="130000"/>
      </a:lnSpc>
      <a:defRPr sz="1600">
        <a:latin typeface="+mj-lt"/>
        <a:ea typeface="+mj-ea"/>
        <a:cs typeface="+mj-cs"/>
        <a:sym typeface="Roboto"/>
      </a:defRPr>
    </a:lvl6pPr>
    <a:lvl7pPr indent="1371600" latinLnBrk="0">
      <a:lnSpc>
        <a:spcPct val="130000"/>
      </a:lnSpc>
      <a:defRPr sz="1600">
        <a:latin typeface="+mj-lt"/>
        <a:ea typeface="+mj-ea"/>
        <a:cs typeface="+mj-cs"/>
        <a:sym typeface="Roboto"/>
      </a:defRPr>
    </a:lvl7pPr>
    <a:lvl8pPr indent="1600200" latinLnBrk="0">
      <a:lnSpc>
        <a:spcPct val="130000"/>
      </a:lnSpc>
      <a:defRPr sz="1600">
        <a:latin typeface="+mj-lt"/>
        <a:ea typeface="+mj-ea"/>
        <a:cs typeface="+mj-cs"/>
        <a:sym typeface="Roboto"/>
      </a:defRPr>
    </a:lvl8pPr>
    <a:lvl9pPr indent="1828800" latinLnBrk="0">
      <a:lnSpc>
        <a:spcPct val="130000"/>
      </a:lnSpc>
      <a:defRPr sz="1600">
        <a:latin typeface="+mj-lt"/>
        <a:ea typeface="+mj-ea"/>
        <a:cs typeface="+mj-cs"/>
        <a:sym typeface="Roboto"/>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fr.wikipedia.org/wiki/Racialisme#/media/Fichier:G._Bruno_-_Le_Tour_de_la_France_par_deux_enfants_p188.jp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xfrm>
            <a:off x="381000" y="685800"/>
            <a:ext cx="6096000" cy="3429000"/>
          </a:xfrm>
          <a:prstGeom prst="rect">
            <a:avLst/>
          </a:prstGeom>
        </p:spPr>
        <p:txBody>
          <a:bodyPr/>
          <a:lstStyle/>
          <a:p>
            <a:endParaRPr/>
          </a:p>
        </p:txBody>
      </p:sp>
      <p:sp>
        <p:nvSpPr>
          <p:cNvPr id="114" name="Shape 114"/>
          <p:cNvSpPr>
            <a:spLocks noGrp="1"/>
          </p:cNvSpPr>
          <p:nvPr>
            <p:ph type="body" sz="quarter" idx="1"/>
          </p:nvPr>
        </p:nvSpPr>
        <p:spPr>
          <a:prstGeom prst="rect">
            <a:avLst/>
          </a:prstGeom>
        </p:spPr>
        <p:txBody>
          <a:bodyPr/>
          <a:lstStyle/>
          <a:p>
            <a:r>
              <a:rPr lang="fr-CA" u="none" dirty="0">
                <a:solidFill>
                  <a:srgbClr val="0563C1"/>
                </a:solidFill>
                <a:uFill>
                  <a:solidFill>
                    <a:srgbClr val="0563C1"/>
                  </a:solidFill>
                </a:uFill>
              </a:rPr>
              <a:t>Susan R. Greene et </a:t>
            </a:r>
            <a:r>
              <a:rPr lang="fr-CA" u="none" dirty="0" err="1">
                <a:solidFill>
                  <a:srgbClr val="0563C1"/>
                </a:solidFill>
                <a:uFill>
                  <a:solidFill>
                    <a:srgbClr val="0563C1"/>
                  </a:solidFill>
                </a:uFill>
              </a:rPr>
              <a:t>Fayeq</a:t>
            </a:r>
            <a:r>
              <a:rPr lang="fr-CA" u="none" dirty="0">
                <a:solidFill>
                  <a:srgbClr val="0563C1"/>
                </a:solidFill>
                <a:uFill>
                  <a:solidFill>
                    <a:srgbClr val="0563C1"/>
                  </a:solidFill>
                </a:uFill>
              </a:rPr>
              <a:t> </a:t>
            </a:r>
            <a:r>
              <a:rPr lang="fr-CA" u="none" dirty="0" err="1">
                <a:solidFill>
                  <a:srgbClr val="0563C1"/>
                </a:solidFill>
                <a:uFill>
                  <a:solidFill>
                    <a:srgbClr val="0563C1"/>
                  </a:solidFill>
                </a:uFill>
              </a:rPr>
              <a:t>Oweis</a:t>
            </a:r>
            <a:r>
              <a:rPr lang="fr-CA" u="none">
                <a:solidFill>
                  <a:srgbClr val="0563C1"/>
                </a:solidFill>
                <a:uFill>
                  <a:solidFill>
                    <a:srgbClr val="0563C1"/>
                  </a:solidFill>
                </a:uFill>
              </a:rPr>
              <a:t>: Palestinian</a:t>
            </a:r>
            <a:r>
              <a:rPr lang="fr-CA" u="none" dirty="0">
                <a:solidFill>
                  <a:srgbClr val="0563C1"/>
                </a:solidFill>
                <a:uFill>
                  <a:solidFill>
                    <a:srgbClr val="0563C1"/>
                  </a:solidFill>
                </a:uFill>
              </a:rPr>
              <a:t> Cultural Mural </a:t>
            </a:r>
            <a:r>
              <a:rPr lang="fr-CA" u="none" dirty="0" err="1">
                <a:solidFill>
                  <a:srgbClr val="0563C1"/>
                </a:solidFill>
                <a:uFill>
                  <a:solidFill>
                    <a:srgbClr val="0563C1"/>
                  </a:solidFill>
                </a:uFill>
              </a:rPr>
              <a:t>Honoring</a:t>
            </a:r>
            <a:r>
              <a:rPr lang="fr-CA" u="none" dirty="0">
                <a:solidFill>
                  <a:srgbClr val="0563C1"/>
                </a:solidFill>
                <a:uFill>
                  <a:solidFill>
                    <a:srgbClr val="0563C1"/>
                  </a:solidFill>
                </a:uFill>
              </a:rPr>
              <a:t> Edward </a:t>
            </a:r>
            <a:r>
              <a:rPr lang="fr-CA" u="none" dirty="0" err="1">
                <a:solidFill>
                  <a:srgbClr val="0563C1"/>
                </a:solidFill>
                <a:uFill>
                  <a:solidFill>
                    <a:srgbClr val="0563C1"/>
                  </a:solidFill>
                </a:uFill>
              </a:rPr>
              <a:t>Said</a:t>
            </a:r>
            <a:r>
              <a:rPr lang="fr-CA" u="none" dirty="0">
                <a:solidFill>
                  <a:srgbClr val="0563C1"/>
                </a:solidFill>
                <a:uFill>
                  <a:solidFill>
                    <a:srgbClr val="0563C1"/>
                  </a:solidFill>
                </a:uFill>
              </a:rPr>
              <a:t>, </a:t>
            </a:r>
            <a:r>
              <a:rPr lang="fr-CA" u="none" dirty="0" err="1">
                <a:solidFill>
                  <a:srgbClr val="0563C1"/>
                </a:solidFill>
                <a:uFill>
                  <a:solidFill>
                    <a:srgbClr val="0563C1"/>
                  </a:solidFill>
                </a:uFill>
              </a:rPr>
              <a:t>Cesar</a:t>
            </a:r>
            <a:r>
              <a:rPr lang="fr-CA" u="none" dirty="0">
                <a:solidFill>
                  <a:srgbClr val="0563C1"/>
                </a:solidFill>
                <a:uFill>
                  <a:solidFill>
                    <a:srgbClr val="0563C1"/>
                  </a:solidFill>
                </a:uFill>
              </a:rPr>
              <a:t> Chavez </a:t>
            </a:r>
            <a:r>
              <a:rPr lang="fr-CA" u="none" dirty="0" err="1">
                <a:solidFill>
                  <a:srgbClr val="0563C1"/>
                </a:solidFill>
                <a:uFill>
                  <a:solidFill>
                    <a:srgbClr val="0563C1"/>
                  </a:solidFill>
                </a:uFill>
              </a:rPr>
              <a:t>Student</a:t>
            </a:r>
            <a:r>
              <a:rPr lang="fr-CA" u="none" dirty="0">
                <a:solidFill>
                  <a:srgbClr val="0563C1"/>
                </a:solidFill>
                <a:uFill>
                  <a:solidFill>
                    <a:srgbClr val="0563C1"/>
                  </a:solidFill>
                </a:uFill>
              </a:rPr>
              <a:t> Center, San Francisco State </a:t>
            </a:r>
            <a:r>
              <a:rPr lang="fr-CA" u="none" dirty="0" err="1">
                <a:solidFill>
                  <a:srgbClr val="0563C1"/>
                </a:solidFill>
                <a:uFill>
                  <a:solidFill>
                    <a:srgbClr val="0563C1"/>
                  </a:solidFill>
                </a:uFill>
              </a:rPr>
              <a:t>University</a:t>
            </a:r>
            <a:endParaRPr u="none" dirty="0">
              <a:solidFill>
                <a:srgbClr val="0563C1"/>
              </a:solidFill>
              <a:uFill>
                <a:solidFill>
                  <a:srgbClr val="0563C1"/>
                </a:solidFill>
              </a:u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381000" y="685800"/>
            <a:ext cx="6096000" cy="3429000"/>
          </a:xfrm>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https://en.wikipedia.org/wiki/File:Africa_cs_poster.jpg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xfrm>
            <a:off x="381000" y="685800"/>
            <a:ext cx="6096000" cy="3429000"/>
          </a:xfrm>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https://fr.wikipedia.org/wiki/D%C3%A9claration_sur_l'octroi_de_l'ind%C3%A9pendance_aux_pays_et_peuples_coloniaux#/media/Fichier:Nikita_Khrushchev_1960.jpg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https://en.wikipedia.org/wiki/File:Cook_Islands_Annexation_Ceremony.jpg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https://en.wikipedia.org/wiki/Colonialism#/media/File:The_East_offering_its_riches_to_Britannia_-_Roma_Spiridone,_1778_-_BL_Foster_245.jpg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381000" y="685800"/>
            <a:ext cx="6096000" cy="3429000"/>
          </a:xfrm>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https://en.wikipedia.org/wiki/Walter_Mignolo#/media/File:Wmignolo.JPG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xfrm>
            <a:off x="381000" y="685800"/>
            <a:ext cx="6096000" cy="3429000"/>
          </a:xfrm>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https://en.wikipedia.org/wiki/File:LeCommandantMarchand.jpg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381000" y="685800"/>
            <a:ext cx="6096000" cy="34290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https://fr.wikipedia.org/wiki/R%C3%A9volution_ha%C3%AFtienne#/media/Fichier:Battle_for_Palm_Tree_Hill.jpg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xfrm>
            <a:off x="381000" y="685800"/>
            <a:ext cx="6096000" cy="3429000"/>
          </a:xfrm>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https://fr.wikipedia.org/wiki/Justice#/media/Fichier:Luca_Giordano_013.jpg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https://upload.wikimedia.org/wikipedia/commons/thumb/c/cc/Aboriginal_War_Veterans_monument_%28close%29.JPG/450px-Aboriginal_War_Veterans_monument_%28close%29.JPG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xfrm>
            <a:off x="381000" y="685800"/>
            <a:ext cx="6096000" cy="3429000"/>
          </a:xfrm>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https://en.wikipedia.org/wiki/File:Oriental_Stories_Spring_1932.jpg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381000" y="685800"/>
            <a:ext cx="6096000" cy="3429000"/>
          </a:xfrm>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r>
              <a:t>Image tirée de : </a:t>
            </a:r>
            <a:r>
              <a:rPr u="sng">
                <a:solidFill>
                  <a:srgbClr val="0563C1"/>
                </a:solidFill>
                <a:uFill>
                  <a:solidFill>
                    <a:srgbClr val="0563C1"/>
                  </a:solidFill>
                </a:uFill>
              </a:rPr>
              <a:t>https://en.wikipedia.org/wiki/File:Fundacion_de_Santiago.jpg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xfrm>
            <a:off x="381000" y="685800"/>
            <a:ext cx="6096000" cy="3429000"/>
          </a:xfrm>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https://en.wikipedia.org/wiki/File:Dames_europ%C3%A9ennes-Ouidah.jpg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xfrm>
            <a:off x="381000" y="685800"/>
            <a:ext cx="6096000" cy="3429000"/>
          </a:xfrm>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https://en.wikipedia.org/wiki/Canadian_Indian_residential_school_system#/media/File:Students_of_Fort_Albany_Residential_School_in_class.JPG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https://en.wikipedia.org/wiki/Canadian_Indian_residential_school_system#/media/File:Students_of_Fort_Albany_Residential_School_in_class.JPG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xfrm>
            <a:off x="381000" y="685800"/>
            <a:ext cx="6096000" cy="3429000"/>
          </a:xfrm>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https://en.wikipedia.org/wiki/Slavery#/media/File:Scourged_back_by_McPherson_&amp;_Oliver,_1863,_retouched.jpg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xfrm>
            <a:off x="381000" y="685800"/>
            <a:ext cx="6096000" cy="3429000"/>
          </a:xfrm>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https://en.wikipedia.org/wiki/Slavery#/media/File:The_Negro_in_American_history_(microform)_-_men_and_women_eminent_in_the_evolution_of_the_American_of_African_descent_(1914)_(14597416438).jpg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t>Image tirée de https://en.wikipedia.org/wiki/File:Monument_to_slaves_in_Zanzibar.jpg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xfrm>
            <a:off x="381000" y="685800"/>
            <a:ext cx="6096000" cy="3429000"/>
          </a:xfrm>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https://en.wikipedia.org/wiki/Frantz_Fanon#/media/File:Frantz_Fanon.jpg</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https://en.wikipedia.org/wiki/Edward_Said#/media/File:Jean-L%C3%A9on_G%C3%A9r%C3%B4me_-_Le_charmeur_de_serpents.jpg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xfrm>
            <a:off x="381000" y="685800"/>
            <a:ext cx="6096000" cy="3429000"/>
          </a:xfrm>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https://en.wikipedia.org/wiki/Edward_Said#/media/File:Poster_of_Edward_Said.jpg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xfrm>
            <a:off x="381000" y="685800"/>
            <a:ext cx="6096000" cy="3429000"/>
          </a:xfrm>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https://fr.wikipedia.org/wiki/Racialisme#/media/Fichier:G._Bruno_-_Le_Tour_de_la_France_par_deux_enfants_p188.jpg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381000" y="685800"/>
            <a:ext cx="6096000" cy="3429000"/>
          </a:xfrm>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https://en.wikipedia.org/wiki/File:China_imperialism_cartoon.jpg</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noRot="1" noChangeAspect="1"/>
          </p:cNvSpPr>
          <p:nvPr>
            <p:ph type="sldImg"/>
          </p:nvPr>
        </p:nvSpPr>
        <p:spPr>
          <a:prstGeom prst="rect">
            <a:avLst/>
          </a:prstGeom>
        </p:spPr>
        <p:txBody>
          <a:bodyPr/>
          <a:lstStyle/>
          <a:p>
            <a:endParaRPr/>
          </a:p>
        </p:txBody>
      </p:sp>
      <p:sp>
        <p:nvSpPr>
          <p:cNvPr id="355" name="Shape 355"/>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https://upload.wikimedia.org/wikipedia/commons/6/61/Le_Marron_Inconnu%2C_detail_2009.jpg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https://fr.wikipedia.org/wiki/Homi_Bhabha#/media/Fichier:Homi_K._Bhabha-cropd.jpg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xfrm>
            <a:off x="381000" y="685800"/>
            <a:ext cx="6096000" cy="3429000"/>
          </a:xfrm>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r>
              <a:t>Image tirée de https://ur.wikipedia.org/wiki/%D8%A7%DB%8C%DA%88%D9%88%D8%B1%DA%88_%D8%B3%D8%B9%DB%8C%D8%AF#/media/%D9%81%D8%A7%D8%A6%D9%84:Edward_Said.jpg</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xfrm>
            <a:off x="381000" y="685800"/>
            <a:ext cx="6096000" cy="3429000"/>
          </a:xfrm>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https://ru.wikipedia.org/wiki/%D0%A1%D0%B0%D0%B8%D0%B4,_%D0%AD%D0%B4%D0%B2%D0%B0%D1%80%D0%B4_%D0%92%D0%B0%D0%B4%D0%B8#/media/%D0%A4%D0%B0%D0%B9%D0%BB:Edward_Said_Crop.jpg</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xfrm>
            <a:off x="381000" y="685800"/>
            <a:ext cx="6096000" cy="3429000"/>
          </a:xfrm>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https://en.wikipedia.org/wiki/Frantz_Fanon#/media/File:Frantz_Fanon.jpg</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xfrm>
            <a:off x="381000" y="685800"/>
            <a:ext cx="6096000" cy="3429000"/>
          </a:xfrm>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https://en.wikipedia.org/wiki/Mahatma_Gandhi#/media/File:The_Soviet_Union_1969_CPA_3793_stamp_(Mahatma_Gandhi).jpg</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noRot="1" noChangeAspect="1"/>
          </p:cNvSpPr>
          <p:nvPr>
            <p:ph type="sldImg"/>
          </p:nvPr>
        </p:nvSpPr>
        <p:spPr>
          <a:xfrm>
            <a:off x="381000" y="685800"/>
            <a:ext cx="6096000" cy="3429000"/>
          </a:xfrm>
          <a:prstGeom prst="rect">
            <a:avLst/>
          </a:prstGeom>
        </p:spPr>
        <p:txBody>
          <a:bodyPr/>
          <a:lstStyle/>
          <a:p>
            <a:endParaRPr/>
          </a:p>
        </p:txBody>
      </p:sp>
      <p:sp>
        <p:nvSpPr>
          <p:cNvPr id="411" name="Shape 411"/>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https://fr.wikipedia.org/wiki/Mohandas_Karamchand_Gandhi#/media/Fichier:Gandhi_Kasturba_1942.jpg</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noRot="1" noChangeAspect="1"/>
          </p:cNvSpPr>
          <p:nvPr>
            <p:ph type="sldImg"/>
          </p:nvPr>
        </p:nvSpPr>
        <p:spPr>
          <a:prstGeom prst="rect">
            <a:avLst/>
          </a:prstGeom>
        </p:spPr>
        <p:txBody>
          <a:bodyPr/>
          <a:lstStyle/>
          <a:p>
            <a:endParaRPr/>
          </a:p>
        </p:txBody>
      </p:sp>
      <p:sp>
        <p:nvSpPr>
          <p:cNvPr id="418" name="Shape 418"/>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https://commons.wikimedia.org/wiki/File:El_Salvador_killed_more_than_75.000.jpg</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noRot="1" noChangeAspect="1"/>
          </p:cNvSpPr>
          <p:nvPr>
            <p:ph type="sldImg"/>
          </p:nvPr>
        </p:nvSpPr>
        <p:spPr>
          <a:xfrm>
            <a:off x="381000" y="685800"/>
            <a:ext cx="6096000" cy="3429000"/>
          </a:xfrm>
          <a:prstGeom prst="rect">
            <a:avLst/>
          </a:prstGeom>
        </p:spPr>
        <p:txBody>
          <a:bodyPr/>
          <a:lstStyle/>
          <a:p>
            <a:endParaRPr/>
          </a:p>
        </p:txBody>
      </p:sp>
      <p:sp>
        <p:nvSpPr>
          <p:cNvPr id="428" name="Shape 428"/>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https://fr.wikipedia.org/wiki/Gayatri_Chakravorty_Spivak#/media/Fichier:Gayatri_Spivak_on_Subversive_Festival.jpg</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noRot="1" noChangeAspect="1"/>
          </p:cNvSpPr>
          <p:nvPr>
            <p:ph type="sldImg"/>
          </p:nvPr>
        </p:nvSpPr>
        <p:spPr>
          <a:prstGeom prst="rect">
            <a:avLst/>
          </a:prstGeom>
        </p:spPr>
        <p:txBody>
          <a:bodyPr/>
          <a:lstStyle/>
          <a:p>
            <a:endParaRPr/>
          </a:p>
        </p:txBody>
      </p:sp>
      <p:sp>
        <p:nvSpPr>
          <p:cNvPr id="434" name="Shape 434"/>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https://en.wikipedia.org/wiki/Frantz_Fanon#/media/File:Frantz_Fanon.jpg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https://en.wikipedia.org/wiki/File:Socialism_liberation.jpg</a:t>
            </a:r>
          </a:p>
          <a:p>
            <a:r>
              <a:t>Propagande soviétique produite en Tchécoslovaquie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endParaRPr/>
          </a:p>
        </p:txBody>
      </p:sp>
      <p:sp>
        <p:nvSpPr>
          <p:cNvPr id="443" name="Shape 443"/>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https://en.wikipedia.org/wiki/Postcolonialism#/media/File:Gayatri_Chakravorty_Spivak_at_Goldsmiths_College.jpg</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xfrm>
            <a:off x="381000" y="685800"/>
            <a:ext cx="6096000" cy="3429000"/>
          </a:xfrm>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https://commons.wikimedia.org/wiki/File:W2439-TableRonde_TraiteEsclavageRacisme_FrancoiseVerges_Crop_6089.JPG</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noRot="1" noChangeAspect="1"/>
          </p:cNvSpPr>
          <p:nvPr>
            <p:ph type="sldImg"/>
          </p:nvPr>
        </p:nvSpPr>
        <p:spPr>
          <a:xfrm>
            <a:off x="381000" y="685800"/>
            <a:ext cx="6096000" cy="3429000"/>
          </a:xfrm>
          <a:prstGeom prst="rect">
            <a:avLst/>
          </a:prstGeom>
        </p:spPr>
        <p:txBody>
          <a:bodyPr/>
          <a:lstStyle/>
          <a:p>
            <a:endParaRPr/>
          </a:p>
        </p:txBody>
      </p:sp>
      <p:sp>
        <p:nvSpPr>
          <p:cNvPr id="466" name="Shape 466"/>
          <p:cNvSpPr>
            <a:spLocks noGrp="1"/>
          </p:cNvSpPr>
          <p:nvPr>
            <p:ph type="body" sz="quarter" idx="1"/>
          </p:nvPr>
        </p:nvSpPr>
        <p:spPr>
          <a:prstGeom prst="rect">
            <a:avLst/>
          </a:prstGeom>
        </p:spPr>
        <p:txBody>
          <a:bodyPr/>
          <a:lstStyle/>
          <a:p>
            <a:r>
              <a:t>On trouvera aussi un exemple frappant ici : </a:t>
            </a:r>
            <a:r>
              <a:rPr u="sng">
                <a:solidFill>
                  <a:srgbClr val="0563C1"/>
                </a:solidFill>
                <a:uFill>
                  <a:solidFill>
                    <a:srgbClr val="0563C1"/>
                  </a:solidFill>
                </a:uFill>
              </a:rPr>
              <a:t>https://fashionandrace.org/database/french-algerian-colonial-poster/</a:t>
            </a:r>
          </a:p>
          <a:p>
            <a:r>
              <a:t>Image tirée de </a:t>
            </a:r>
            <a:r>
              <a:rPr u="sng">
                <a:solidFill>
                  <a:srgbClr val="0563C1"/>
                </a:solidFill>
                <a:uFill>
                  <a:solidFill>
                    <a:srgbClr val="0563C1"/>
                  </a:solidFill>
                </a:uFill>
              </a:rPr>
              <a:t>https://commons.wikimedia.org/wiki/File:Non_%C3%A0_la_charte.jpg?uselang=fr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a:spLocks noGrp="1" noRot="1" noChangeAspect="1"/>
          </p:cNvSpPr>
          <p:nvPr>
            <p:ph type="sldImg"/>
          </p:nvPr>
        </p:nvSpPr>
        <p:spPr>
          <a:xfrm>
            <a:off x="381000" y="685800"/>
            <a:ext cx="6096000" cy="3429000"/>
          </a:xfrm>
          <a:prstGeom prst="rect">
            <a:avLst/>
          </a:prstGeom>
        </p:spPr>
        <p:txBody>
          <a:bodyPr/>
          <a:lstStyle/>
          <a:p>
            <a:endParaRPr/>
          </a:p>
        </p:txBody>
      </p:sp>
      <p:sp>
        <p:nvSpPr>
          <p:cNvPr id="478" name="Shape 478"/>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https://fr.wikipedia.org/wiki/Mouvement_Idle_No_More#/media/Fichier:Idlenomore_victoria.jpg</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noRot="1" noChangeAspect="1"/>
          </p:cNvSpPr>
          <p:nvPr>
            <p:ph type="sldImg"/>
          </p:nvPr>
        </p:nvSpPr>
        <p:spPr>
          <a:xfrm>
            <a:off x="381000" y="685800"/>
            <a:ext cx="6096000" cy="3429000"/>
          </a:xfrm>
          <a:prstGeom prst="rect">
            <a:avLst/>
          </a:prstGeom>
        </p:spPr>
        <p:txBody>
          <a:bodyPr/>
          <a:lstStyle/>
          <a:p>
            <a:endParaRPr/>
          </a:p>
        </p:txBody>
      </p:sp>
      <p:sp>
        <p:nvSpPr>
          <p:cNvPr id="486" name="Shape 486"/>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https://en.wikipedia.org/wiki/Idle_No_More#/media/File:Idle_no_more_(9179654965).jpg</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noRot="1" noChangeAspect="1"/>
          </p:cNvSpPr>
          <p:nvPr>
            <p:ph type="sldImg"/>
          </p:nvPr>
        </p:nvSpPr>
        <p:spPr>
          <a:prstGeom prst="rect">
            <a:avLst/>
          </a:prstGeom>
        </p:spPr>
        <p:txBody>
          <a:bodyPr/>
          <a:lstStyle/>
          <a:p>
            <a:endParaRPr/>
          </a:p>
        </p:txBody>
      </p:sp>
      <p:sp>
        <p:nvSpPr>
          <p:cNvPr id="493" name="Shape 493"/>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https://en.wikipedia.org/wiki/Idle_No_More#/media/File:Idle_no_more_okc.jpg</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xfrm>
            <a:off x="381000" y="685800"/>
            <a:ext cx="6096000" cy="3429000"/>
          </a:xfrm>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https://commons.wikimedia.org/wiki/File:Socrates_Efes_Museum.JPG?uselang=fr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t>Portrait de Bartolomé de las Casas.</a:t>
            </a:r>
          </a:p>
          <a:p>
            <a:r>
              <a:t>Image tirée de </a:t>
            </a:r>
            <a:r>
              <a:rPr u="sng">
                <a:solidFill>
                  <a:srgbClr val="0563C1"/>
                </a:solidFill>
                <a:uFill>
                  <a:solidFill>
                    <a:srgbClr val="0563C1"/>
                  </a:solidFill>
                </a:uFill>
              </a:rPr>
              <a:t>https://fr.wikipedia.org/wiki/Controverse_de_Valladolid#/media/Fichier:Fray_Bartolom%C3%A9_de_las_Casas.jpg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https://fr.wikipedia.org/wiki/1492#/media/Fichier:First_Voyage,_Departure_for_the_New_World,_August_3,_1492.jpg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xfrm>
            <a:off x="381000" y="685800"/>
            <a:ext cx="6096000" cy="3429000"/>
          </a:xfrm>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https://en.wikipedia.org/wiki/File:McKinley_Prosperity.jpg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p>
            <a:r>
              <a:t>Indépendance du Chili, image tirée de </a:t>
            </a:r>
            <a:r>
              <a:rPr u="sng">
                <a:solidFill>
                  <a:srgbClr val="0563C1"/>
                </a:solidFill>
                <a:uFill>
                  <a:solidFill>
                    <a:srgbClr val="0563C1"/>
                  </a:solidFill>
                </a:uFill>
              </a:rPr>
              <a:t>https://en.wikipedia.org/wiki/Independence#/media/File:JuraIndependencia.jpg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https://fr.wikipedia.org/wiki/Histoire_de_la_Nouvelle-France#/media/Fichier:Samuel_de_Champlain_arrive_%C3%A0_Qu%C3%A9bec_-_George_Agnew_Reid_-_1909.jpg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524000" y="1122362"/>
            <a:ext cx="9144000" cy="2387601"/>
          </a:xfrm>
          <a:prstGeom prst="rect">
            <a:avLst/>
          </a:prstGeom>
        </p:spPr>
        <p:txBody>
          <a:bodyPr anchor="b"/>
          <a:lstStyle>
            <a:lvl1pPr algn="ctr">
              <a:defRPr sz="6000">
                <a:latin typeface="Calibri"/>
                <a:ea typeface="Calibri"/>
                <a:cs typeface="Calibri"/>
                <a:sym typeface="Calibri"/>
              </a:defRPr>
            </a:lvl1pPr>
          </a:lstStyle>
          <a:p>
            <a:r>
              <a:t>Texte du titre</a:t>
            </a:r>
          </a:p>
        </p:txBody>
      </p:sp>
      <p:sp>
        <p:nvSpPr>
          <p:cNvPr id="12" name="Texte niveau 1…"/>
          <p:cNvSpPr txBox="1">
            <a:spLocks noGrp="1"/>
          </p:cNvSpPr>
          <p:nvPr>
            <p:ph type="body" sz="quarter" idx="1"/>
          </p:nvPr>
        </p:nvSpPr>
        <p:spPr>
          <a:xfrm>
            <a:off x="1524000" y="3602037"/>
            <a:ext cx="9144000" cy="1655763"/>
          </a:xfrm>
          <a:prstGeom prst="rect">
            <a:avLst/>
          </a:prstGeom>
        </p:spPr>
        <p:txBody>
          <a:bodyPr/>
          <a:lstStyle>
            <a:lvl1pPr marL="0" indent="0">
              <a:lnSpc>
                <a:spcPct val="130000"/>
              </a:lnSpc>
              <a:buSzTx/>
              <a:buFontTx/>
              <a:buNone/>
              <a:defRPr sz="2400">
                <a:latin typeface="+mn-lt"/>
                <a:ea typeface="+mn-ea"/>
                <a:cs typeface="+mn-cs"/>
                <a:sym typeface="Roboto Light"/>
              </a:defRPr>
            </a:lvl1pPr>
            <a:lvl2pPr marL="0" indent="457200">
              <a:lnSpc>
                <a:spcPct val="130000"/>
              </a:lnSpc>
              <a:buSzTx/>
              <a:buFontTx/>
              <a:buNone/>
              <a:defRPr sz="2400">
                <a:latin typeface="+mn-lt"/>
                <a:ea typeface="+mn-ea"/>
                <a:cs typeface="+mn-cs"/>
                <a:sym typeface="Roboto Light"/>
              </a:defRPr>
            </a:lvl2pPr>
            <a:lvl3pPr marL="0" indent="914400">
              <a:lnSpc>
                <a:spcPct val="130000"/>
              </a:lnSpc>
              <a:buSzTx/>
              <a:buFontTx/>
              <a:buNone/>
              <a:defRPr sz="2400">
                <a:latin typeface="+mn-lt"/>
                <a:ea typeface="+mn-ea"/>
                <a:cs typeface="+mn-cs"/>
                <a:sym typeface="Roboto Light"/>
              </a:defRPr>
            </a:lvl3pPr>
            <a:lvl4pPr marL="0" indent="1371600">
              <a:lnSpc>
                <a:spcPct val="130000"/>
              </a:lnSpc>
              <a:buSzTx/>
              <a:buFontTx/>
              <a:buNone/>
              <a:defRPr sz="2400">
                <a:latin typeface="+mn-lt"/>
                <a:ea typeface="+mn-ea"/>
                <a:cs typeface="+mn-cs"/>
                <a:sym typeface="Roboto Light"/>
              </a:defRPr>
            </a:lvl4pPr>
            <a:lvl5pPr marL="0" indent="1828800">
              <a:lnSpc>
                <a:spcPct val="130000"/>
              </a:lnSpc>
              <a:buSzTx/>
              <a:buFontTx/>
              <a:buNone/>
              <a:defRPr sz="2400">
                <a:latin typeface="+mn-lt"/>
                <a:ea typeface="+mn-ea"/>
                <a:cs typeface="+mn-cs"/>
                <a:sym typeface="Roboto Light"/>
              </a:defRPr>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90" name="Texte du titre"/>
          <p:cNvSpPr txBox="1">
            <a:spLocks noGrp="1"/>
          </p:cNvSpPr>
          <p:nvPr>
            <p:ph type="title"/>
          </p:nvPr>
        </p:nvSpPr>
        <p:spPr>
          <a:xfrm>
            <a:off x="839787" y="457200"/>
            <a:ext cx="3932239" cy="1600200"/>
          </a:xfrm>
          <a:prstGeom prst="rect">
            <a:avLst/>
          </a:prstGeom>
        </p:spPr>
        <p:txBody>
          <a:bodyPr anchor="b"/>
          <a:lstStyle>
            <a:lvl1pPr>
              <a:defRPr sz="3200">
                <a:latin typeface="Calibri"/>
                <a:ea typeface="Calibri"/>
                <a:cs typeface="Calibri"/>
                <a:sym typeface="Calibri"/>
              </a:defRPr>
            </a:lvl1pPr>
          </a:lstStyle>
          <a:p>
            <a:r>
              <a:t>Texte du titre</a:t>
            </a:r>
          </a:p>
        </p:txBody>
      </p:sp>
      <p:sp>
        <p:nvSpPr>
          <p:cNvPr id="91" name="Texte niveau 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Texte niveau 1</a:t>
            </a:r>
          </a:p>
          <a:p>
            <a:pPr lvl="1"/>
            <a:r>
              <a:t>Texte niveau 2</a:t>
            </a:r>
          </a:p>
          <a:p>
            <a:pPr lvl="2"/>
            <a:r>
              <a:t>Texte niveau 3</a:t>
            </a:r>
          </a:p>
          <a:p>
            <a:pPr lvl="3"/>
            <a:r>
              <a:t>Texte niveau 4</a:t>
            </a:r>
          </a:p>
          <a:p>
            <a:pPr lvl="4"/>
            <a:r>
              <a:t>Texte niveau 5</a:t>
            </a:r>
          </a:p>
        </p:txBody>
      </p:sp>
      <p:sp>
        <p:nvSpPr>
          <p:cNvPr id="92" name="Espace réservé du texte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9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100" name="Texte du titre"/>
          <p:cNvSpPr txBox="1">
            <a:spLocks noGrp="1"/>
          </p:cNvSpPr>
          <p:nvPr>
            <p:ph type="title"/>
          </p:nvPr>
        </p:nvSpPr>
        <p:spPr>
          <a:xfrm>
            <a:off x="839787" y="457200"/>
            <a:ext cx="3932239" cy="1600200"/>
          </a:xfrm>
          <a:prstGeom prst="rect">
            <a:avLst/>
          </a:prstGeom>
        </p:spPr>
        <p:txBody>
          <a:bodyPr anchor="b"/>
          <a:lstStyle>
            <a:lvl1pPr>
              <a:defRPr sz="3200">
                <a:latin typeface="Calibri"/>
                <a:ea typeface="Calibri"/>
                <a:cs typeface="Calibri"/>
                <a:sym typeface="Calibri"/>
              </a:defRPr>
            </a:lvl1pPr>
          </a:lstStyle>
          <a:p>
            <a:r>
              <a:t>Texte du titre</a:t>
            </a:r>
          </a:p>
        </p:txBody>
      </p:sp>
      <p:sp>
        <p:nvSpPr>
          <p:cNvPr id="101" name="Espace réservé pour une image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102" name="Texte niveau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Texte niveau 1</a:t>
            </a:r>
          </a:p>
          <a:p>
            <a:pPr lvl="1"/>
            <a:r>
              <a:t>Texte niveau 2</a:t>
            </a:r>
          </a:p>
          <a:p>
            <a:pPr lvl="2"/>
            <a:r>
              <a:t>Texte niveau 3</a:t>
            </a:r>
          </a:p>
          <a:p>
            <a:pPr lvl="3"/>
            <a:r>
              <a:t>Texte niveau 4</a:t>
            </a:r>
          </a:p>
          <a:p>
            <a:pPr lvl="4"/>
            <a:r>
              <a:t>Texte niveau 5</a:t>
            </a:r>
          </a:p>
        </p:txBody>
      </p:sp>
      <p:sp>
        <p:nvSpPr>
          <p:cNvPr id="10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iapositive de titre 0">
    <p:bg>
      <p:bgPr>
        <a:solidFill>
          <a:srgbClr val="000000"/>
        </a:solidFill>
        <a:effectLst/>
      </p:bgPr>
    </p:bg>
    <p:spTree>
      <p:nvGrpSpPr>
        <p:cNvPr id="1" name=""/>
        <p:cNvGrpSpPr/>
        <p:nvPr/>
      </p:nvGrpSpPr>
      <p:grpSpPr>
        <a:xfrm>
          <a:off x="0" y="0"/>
          <a:ext cx="0" cy="0"/>
          <a:chOff x="0" y="0"/>
          <a:chExt cx="0" cy="0"/>
        </a:xfrm>
      </p:grpSpPr>
      <p:sp>
        <p:nvSpPr>
          <p:cNvPr id="20" name="Texte du titre"/>
          <p:cNvSpPr txBox="1">
            <a:spLocks noGrp="1"/>
          </p:cNvSpPr>
          <p:nvPr>
            <p:ph type="title"/>
          </p:nvPr>
        </p:nvSpPr>
        <p:spPr>
          <a:xfrm>
            <a:off x="1524000" y="1122362"/>
            <a:ext cx="9144000" cy="2387601"/>
          </a:xfrm>
          <a:prstGeom prst="rect">
            <a:avLst/>
          </a:prstGeom>
        </p:spPr>
        <p:txBody>
          <a:bodyPr anchor="b"/>
          <a:lstStyle>
            <a:lvl1pPr algn="ctr">
              <a:defRPr sz="6000">
                <a:solidFill>
                  <a:srgbClr val="FFFFFF"/>
                </a:solidFill>
                <a:latin typeface="Calibri"/>
                <a:ea typeface="Calibri"/>
                <a:cs typeface="Calibri"/>
                <a:sym typeface="Calibri"/>
              </a:defRPr>
            </a:lvl1pPr>
          </a:lstStyle>
          <a:p>
            <a:r>
              <a:t>Texte du titre</a:t>
            </a:r>
          </a:p>
        </p:txBody>
      </p:sp>
      <p:sp>
        <p:nvSpPr>
          <p:cNvPr id="21" name="Texte niveau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solidFill>
                  <a:srgbClr val="FFFFFF"/>
                </a:solidFill>
              </a:defRPr>
            </a:lvl1pPr>
            <a:lvl2pPr marL="0" indent="457200" algn="ctr">
              <a:buSzTx/>
              <a:buFontTx/>
              <a:buNone/>
              <a:defRPr sz="2400">
                <a:solidFill>
                  <a:srgbClr val="FFFFFF"/>
                </a:solidFill>
              </a:defRPr>
            </a:lvl2pPr>
            <a:lvl3pPr marL="0" indent="914400" algn="ctr">
              <a:buSzTx/>
              <a:buFontTx/>
              <a:buNone/>
              <a:defRPr sz="2400">
                <a:solidFill>
                  <a:srgbClr val="FFFFFF"/>
                </a:solidFill>
              </a:defRPr>
            </a:lvl3pPr>
            <a:lvl4pPr marL="0" indent="1371600" algn="ctr">
              <a:buSzTx/>
              <a:buFontTx/>
              <a:buNone/>
              <a:defRPr sz="2400">
                <a:solidFill>
                  <a:srgbClr val="FFFFFF"/>
                </a:solidFill>
              </a:defRPr>
            </a:lvl4pPr>
            <a:lvl5pPr marL="0" indent="1828800" algn="ctr">
              <a:buSzTx/>
              <a:buFontTx/>
              <a:buNone/>
              <a:defRPr sz="2400">
                <a:solidFill>
                  <a:srgbClr val="FFFFFF"/>
                </a:solidFill>
              </a:defRPr>
            </a:lvl5pPr>
          </a:lstStyle>
          <a:p>
            <a:r>
              <a:t>Texte niveau 1</a:t>
            </a:r>
          </a:p>
          <a:p>
            <a:pPr lvl="1"/>
            <a:r>
              <a:t>Texte niveau 2</a:t>
            </a:r>
          </a:p>
          <a:p>
            <a:pPr lvl="2"/>
            <a:r>
              <a:t>Texte niveau 3</a:t>
            </a:r>
          </a:p>
          <a:p>
            <a:pPr lvl="3"/>
            <a:r>
              <a:t>Texte niveau 4</a:t>
            </a:r>
          </a:p>
          <a:p>
            <a:pPr lvl="4"/>
            <a:r>
              <a:t>Texte niveau 5</a:t>
            </a:r>
          </a:p>
        </p:txBody>
      </p:sp>
      <p:sp>
        <p:nvSpPr>
          <p:cNvPr id="22"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29" name="Texte du titre"/>
          <p:cNvSpPr txBox="1">
            <a:spLocks noGrp="1"/>
          </p:cNvSpPr>
          <p:nvPr>
            <p:ph type="title"/>
          </p:nvPr>
        </p:nvSpPr>
        <p:spPr>
          <a:prstGeom prst="rect">
            <a:avLst/>
          </a:prstGeom>
        </p:spPr>
        <p:txBody>
          <a:bodyPr/>
          <a:lstStyle/>
          <a:p>
            <a:r>
              <a:t>Texte du titre</a:t>
            </a:r>
          </a:p>
        </p:txBody>
      </p:sp>
      <p:sp>
        <p:nvSpPr>
          <p:cNvPr id="30"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re et contenu 0">
    <p:bg>
      <p:bgPr>
        <a:solidFill>
          <a:srgbClr val="000000"/>
        </a:solidFill>
        <a:effectLst/>
      </p:bgPr>
    </p:bg>
    <p:spTree>
      <p:nvGrpSpPr>
        <p:cNvPr id="1" name=""/>
        <p:cNvGrpSpPr/>
        <p:nvPr/>
      </p:nvGrpSpPr>
      <p:grpSpPr>
        <a:xfrm>
          <a:off x="0" y="0"/>
          <a:ext cx="0" cy="0"/>
          <a:chOff x="0" y="0"/>
          <a:chExt cx="0" cy="0"/>
        </a:xfrm>
      </p:grpSpPr>
      <p:sp>
        <p:nvSpPr>
          <p:cNvPr id="38" name="Texte du titre"/>
          <p:cNvSpPr txBox="1">
            <a:spLocks noGrp="1"/>
          </p:cNvSpPr>
          <p:nvPr>
            <p:ph type="title"/>
          </p:nvPr>
        </p:nvSpPr>
        <p:spPr>
          <a:prstGeom prst="rect">
            <a:avLst/>
          </a:prstGeom>
        </p:spPr>
        <p:txBody>
          <a:bodyPr/>
          <a:lstStyle>
            <a:lvl1pPr>
              <a:defRPr sz="4400">
                <a:solidFill>
                  <a:srgbClr val="FFFFFF"/>
                </a:solidFill>
                <a:latin typeface="Calibri"/>
                <a:ea typeface="Calibri"/>
                <a:cs typeface="Calibri"/>
                <a:sym typeface="Calibri"/>
              </a:defRPr>
            </a:lvl1pPr>
          </a:lstStyle>
          <a:p>
            <a:r>
              <a:t>Texte du titre</a:t>
            </a:r>
          </a:p>
        </p:txBody>
      </p:sp>
      <p:sp>
        <p:nvSpPr>
          <p:cNvPr id="39" name="Texte niveau 1…"/>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Texte niveau 1</a:t>
            </a:r>
          </a:p>
          <a:p>
            <a:pPr lvl="1"/>
            <a:r>
              <a:t>Texte niveau 2</a:t>
            </a:r>
          </a:p>
          <a:p>
            <a:pPr lvl="2"/>
            <a:r>
              <a:t>Texte niveau 3</a:t>
            </a:r>
          </a:p>
          <a:p>
            <a:pPr lvl="3"/>
            <a:r>
              <a:t>Texte niveau 4</a:t>
            </a:r>
          </a:p>
          <a:p>
            <a:pPr lvl="4"/>
            <a:r>
              <a:t>Texte niveau 5</a:t>
            </a:r>
          </a:p>
        </p:txBody>
      </p:sp>
      <p:sp>
        <p:nvSpPr>
          <p:cNvPr id="40"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de section">
    <p:spTree>
      <p:nvGrpSpPr>
        <p:cNvPr id="1" name=""/>
        <p:cNvGrpSpPr/>
        <p:nvPr/>
      </p:nvGrpSpPr>
      <p:grpSpPr>
        <a:xfrm>
          <a:off x="0" y="0"/>
          <a:ext cx="0" cy="0"/>
          <a:chOff x="0" y="0"/>
          <a:chExt cx="0" cy="0"/>
        </a:xfrm>
      </p:grpSpPr>
      <p:sp>
        <p:nvSpPr>
          <p:cNvPr id="47" name="Texte du titre"/>
          <p:cNvSpPr txBox="1">
            <a:spLocks noGrp="1"/>
          </p:cNvSpPr>
          <p:nvPr>
            <p:ph type="title"/>
          </p:nvPr>
        </p:nvSpPr>
        <p:spPr>
          <a:xfrm>
            <a:off x="831850" y="1709738"/>
            <a:ext cx="10515600" cy="2852737"/>
          </a:xfrm>
          <a:prstGeom prst="rect">
            <a:avLst/>
          </a:prstGeom>
        </p:spPr>
        <p:txBody>
          <a:bodyPr anchor="b"/>
          <a:lstStyle>
            <a:lvl1pPr>
              <a:defRPr sz="6000">
                <a:latin typeface="Calibri"/>
                <a:ea typeface="Calibri"/>
                <a:cs typeface="Calibri"/>
                <a:sym typeface="Calibri"/>
              </a:defRPr>
            </a:lvl1pPr>
          </a:lstStyle>
          <a:p>
            <a:r>
              <a:t>Texte du titre</a:t>
            </a:r>
          </a:p>
        </p:txBody>
      </p:sp>
      <p:sp>
        <p:nvSpPr>
          <p:cNvPr id="48" name="Texte niveau 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Texte niveau 1</a:t>
            </a:r>
          </a:p>
          <a:p>
            <a:pPr lvl="1"/>
            <a:r>
              <a:t>Texte niveau 2</a:t>
            </a:r>
          </a:p>
          <a:p>
            <a:pPr lvl="2"/>
            <a:r>
              <a:t>Texte niveau 3</a:t>
            </a:r>
          </a:p>
          <a:p>
            <a:pPr lvl="3"/>
            <a:r>
              <a:t>Texte niveau 4</a:t>
            </a:r>
          </a:p>
          <a:p>
            <a:pPr lvl="4"/>
            <a:r>
              <a:t>Texte niveau 5</a:t>
            </a:r>
          </a:p>
        </p:txBody>
      </p:sp>
      <p:sp>
        <p:nvSpPr>
          <p:cNvPr id="4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56" name="Texte du titre"/>
          <p:cNvSpPr txBox="1">
            <a:spLocks noGrp="1"/>
          </p:cNvSpPr>
          <p:nvPr>
            <p:ph type="title"/>
          </p:nvPr>
        </p:nvSpPr>
        <p:spPr>
          <a:prstGeom prst="rect">
            <a:avLst/>
          </a:prstGeom>
        </p:spPr>
        <p:txBody>
          <a:bodyPr/>
          <a:lstStyle/>
          <a:p>
            <a:r>
              <a:t>Texte du titre</a:t>
            </a:r>
          </a:p>
        </p:txBody>
      </p:sp>
      <p:sp>
        <p:nvSpPr>
          <p:cNvPr id="57" name="Texte niveau 1…"/>
          <p:cNvSpPr txBox="1">
            <a:spLocks noGrp="1"/>
          </p:cNvSpPr>
          <p:nvPr>
            <p:ph type="body" sz="half" idx="1"/>
          </p:nvPr>
        </p:nvSpPr>
        <p:spPr>
          <a:xfrm>
            <a:off x="838200" y="1825625"/>
            <a:ext cx="5181600" cy="4351338"/>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5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65" name="Texte du titre"/>
          <p:cNvSpPr txBox="1">
            <a:spLocks noGrp="1"/>
          </p:cNvSpPr>
          <p:nvPr>
            <p:ph type="title"/>
          </p:nvPr>
        </p:nvSpPr>
        <p:spPr>
          <a:xfrm>
            <a:off x="839787" y="365125"/>
            <a:ext cx="10515601" cy="1325563"/>
          </a:xfrm>
          <a:prstGeom prst="rect">
            <a:avLst/>
          </a:prstGeom>
        </p:spPr>
        <p:txBody>
          <a:bodyPr/>
          <a:lstStyle/>
          <a:p>
            <a:r>
              <a:t>Texte du titre</a:t>
            </a:r>
          </a:p>
        </p:txBody>
      </p:sp>
      <p:sp>
        <p:nvSpPr>
          <p:cNvPr id="66" name="Texte niveau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Texte niveau 1</a:t>
            </a:r>
          </a:p>
          <a:p>
            <a:pPr lvl="1"/>
            <a:r>
              <a:t>Texte niveau 2</a:t>
            </a:r>
          </a:p>
          <a:p>
            <a:pPr lvl="2"/>
            <a:r>
              <a:t>Texte niveau 3</a:t>
            </a:r>
          </a:p>
          <a:p>
            <a:pPr lvl="3"/>
            <a:r>
              <a:t>Texte niveau 4</a:t>
            </a:r>
          </a:p>
          <a:p>
            <a:pPr lvl="4"/>
            <a:r>
              <a:t>Texte niveau 5</a:t>
            </a:r>
          </a:p>
        </p:txBody>
      </p:sp>
      <p:sp>
        <p:nvSpPr>
          <p:cNvPr id="67" name="Espace réservé du texte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a:pPr>
            <a:endParaRPr/>
          </a:p>
        </p:txBody>
      </p:sp>
      <p:sp>
        <p:nvSpPr>
          <p:cNvPr id="6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75" name="Texte du titre"/>
          <p:cNvSpPr txBox="1">
            <a:spLocks noGrp="1"/>
          </p:cNvSpPr>
          <p:nvPr>
            <p:ph type="title"/>
          </p:nvPr>
        </p:nvSpPr>
        <p:spPr>
          <a:prstGeom prst="rect">
            <a:avLst/>
          </a:prstGeom>
        </p:spPr>
        <p:txBody>
          <a:bodyPr/>
          <a:lstStyle/>
          <a:p>
            <a:r>
              <a:t>Texte du titre</a:t>
            </a:r>
          </a:p>
        </p:txBody>
      </p:sp>
      <p:sp>
        <p:nvSpPr>
          <p:cNvPr id="7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8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Texte du titre</a:t>
            </a:r>
          </a:p>
        </p:txBody>
      </p:sp>
      <p:sp>
        <p:nvSpPr>
          <p:cNvPr id="3" name="Texte niveau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5700" b="0" i="0" u="none" strike="noStrike" cap="none" spc="0" baseline="0">
          <a:solidFill>
            <a:srgbClr val="000000"/>
          </a:solidFill>
          <a:uFillTx/>
          <a:latin typeface="Volkhov Bold"/>
          <a:ea typeface="Volkhov Bold"/>
          <a:cs typeface="Volkhov Bold"/>
          <a:sym typeface="Volkhov Bold"/>
        </a:defRPr>
      </a:lvl1pPr>
      <a:lvl2pPr marL="0" marR="0" indent="0" algn="l" defTabSz="914400" rtl="0" latinLnBrk="0">
        <a:lnSpc>
          <a:spcPct val="90000"/>
        </a:lnSpc>
        <a:spcBef>
          <a:spcPts val="0"/>
        </a:spcBef>
        <a:spcAft>
          <a:spcPts val="0"/>
        </a:spcAft>
        <a:buClrTx/>
        <a:buSzTx/>
        <a:buFontTx/>
        <a:buNone/>
        <a:tabLst/>
        <a:defRPr sz="5700" b="0" i="0" u="none" strike="noStrike" cap="none" spc="0" baseline="0">
          <a:solidFill>
            <a:srgbClr val="000000"/>
          </a:solidFill>
          <a:uFillTx/>
          <a:latin typeface="Volkhov Bold"/>
          <a:ea typeface="Volkhov Bold"/>
          <a:cs typeface="Volkhov Bold"/>
          <a:sym typeface="Volkhov Bold"/>
        </a:defRPr>
      </a:lvl2pPr>
      <a:lvl3pPr marL="0" marR="0" indent="0" algn="l" defTabSz="914400" rtl="0" latinLnBrk="0">
        <a:lnSpc>
          <a:spcPct val="90000"/>
        </a:lnSpc>
        <a:spcBef>
          <a:spcPts val="0"/>
        </a:spcBef>
        <a:spcAft>
          <a:spcPts val="0"/>
        </a:spcAft>
        <a:buClrTx/>
        <a:buSzTx/>
        <a:buFontTx/>
        <a:buNone/>
        <a:tabLst/>
        <a:defRPr sz="5700" b="0" i="0" u="none" strike="noStrike" cap="none" spc="0" baseline="0">
          <a:solidFill>
            <a:srgbClr val="000000"/>
          </a:solidFill>
          <a:uFillTx/>
          <a:latin typeface="Volkhov Bold"/>
          <a:ea typeface="Volkhov Bold"/>
          <a:cs typeface="Volkhov Bold"/>
          <a:sym typeface="Volkhov Bold"/>
        </a:defRPr>
      </a:lvl3pPr>
      <a:lvl4pPr marL="0" marR="0" indent="0" algn="l" defTabSz="914400" rtl="0" latinLnBrk="0">
        <a:lnSpc>
          <a:spcPct val="90000"/>
        </a:lnSpc>
        <a:spcBef>
          <a:spcPts val="0"/>
        </a:spcBef>
        <a:spcAft>
          <a:spcPts val="0"/>
        </a:spcAft>
        <a:buClrTx/>
        <a:buSzTx/>
        <a:buFontTx/>
        <a:buNone/>
        <a:tabLst/>
        <a:defRPr sz="5700" b="0" i="0" u="none" strike="noStrike" cap="none" spc="0" baseline="0">
          <a:solidFill>
            <a:srgbClr val="000000"/>
          </a:solidFill>
          <a:uFillTx/>
          <a:latin typeface="Volkhov Bold"/>
          <a:ea typeface="Volkhov Bold"/>
          <a:cs typeface="Volkhov Bold"/>
          <a:sym typeface="Volkhov Bold"/>
        </a:defRPr>
      </a:lvl4pPr>
      <a:lvl5pPr marL="0" marR="0" indent="0" algn="l" defTabSz="914400" rtl="0" latinLnBrk="0">
        <a:lnSpc>
          <a:spcPct val="90000"/>
        </a:lnSpc>
        <a:spcBef>
          <a:spcPts val="0"/>
        </a:spcBef>
        <a:spcAft>
          <a:spcPts val="0"/>
        </a:spcAft>
        <a:buClrTx/>
        <a:buSzTx/>
        <a:buFontTx/>
        <a:buNone/>
        <a:tabLst/>
        <a:defRPr sz="5700" b="0" i="0" u="none" strike="noStrike" cap="none" spc="0" baseline="0">
          <a:solidFill>
            <a:srgbClr val="000000"/>
          </a:solidFill>
          <a:uFillTx/>
          <a:latin typeface="Volkhov Bold"/>
          <a:ea typeface="Volkhov Bold"/>
          <a:cs typeface="Volkhov Bold"/>
          <a:sym typeface="Volkhov Bold"/>
        </a:defRPr>
      </a:lvl5pPr>
      <a:lvl6pPr marL="0" marR="0" indent="0" algn="l" defTabSz="914400" rtl="0" latinLnBrk="0">
        <a:lnSpc>
          <a:spcPct val="90000"/>
        </a:lnSpc>
        <a:spcBef>
          <a:spcPts val="0"/>
        </a:spcBef>
        <a:spcAft>
          <a:spcPts val="0"/>
        </a:spcAft>
        <a:buClrTx/>
        <a:buSzTx/>
        <a:buFontTx/>
        <a:buNone/>
        <a:tabLst/>
        <a:defRPr sz="5700" b="0" i="0" u="none" strike="noStrike" cap="none" spc="0" baseline="0">
          <a:solidFill>
            <a:srgbClr val="000000"/>
          </a:solidFill>
          <a:uFillTx/>
          <a:latin typeface="Volkhov Bold"/>
          <a:ea typeface="Volkhov Bold"/>
          <a:cs typeface="Volkhov Bold"/>
          <a:sym typeface="Volkhov Bold"/>
        </a:defRPr>
      </a:lvl6pPr>
      <a:lvl7pPr marL="0" marR="0" indent="0" algn="l" defTabSz="914400" rtl="0" latinLnBrk="0">
        <a:lnSpc>
          <a:spcPct val="90000"/>
        </a:lnSpc>
        <a:spcBef>
          <a:spcPts val="0"/>
        </a:spcBef>
        <a:spcAft>
          <a:spcPts val="0"/>
        </a:spcAft>
        <a:buClrTx/>
        <a:buSzTx/>
        <a:buFontTx/>
        <a:buNone/>
        <a:tabLst/>
        <a:defRPr sz="5700" b="0" i="0" u="none" strike="noStrike" cap="none" spc="0" baseline="0">
          <a:solidFill>
            <a:srgbClr val="000000"/>
          </a:solidFill>
          <a:uFillTx/>
          <a:latin typeface="Volkhov Bold"/>
          <a:ea typeface="Volkhov Bold"/>
          <a:cs typeface="Volkhov Bold"/>
          <a:sym typeface="Volkhov Bold"/>
        </a:defRPr>
      </a:lvl7pPr>
      <a:lvl8pPr marL="0" marR="0" indent="0" algn="l" defTabSz="914400" rtl="0" latinLnBrk="0">
        <a:lnSpc>
          <a:spcPct val="90000"/>
        </a:lnSpc>
        <a:spcBef>
          <a:spcPts val="0"/>
        </a:spcBef>
        <a:spcAft>
          <a:spcPts val="0"/>
        </a:spcAft>
        <a:buClrTx/>
        <a:buSzTx/>
        <a:buFontTx/>
        <a:buNone/>
        <a:tabLst/>
        <a:defRPr sz="5700" b="0" i="0" u="none" strike="noStrike" cap="none" spc="0" baseline="0">
          <a:solidFill>
            <a:srgbClr val="000000"/>
          </a:solidFill>
          <a:uFillTx/>
          <a:latin typeface="Volkhov Bold"/>
          <a:ea typeface="Volkhov Bold"/>
          <a:cs typeface="Volkhov Bold"/>
          <a:sym typeface="Volkhov Bold"/>
        </a:defRPr>
      </a:lvl8pPr>
      <a:lvl9pPr marL="0" marR="0" indent="0" algn="l" defTabSz="914400" rtl="0" latinLnBrk="0">
        <a:lnSpc>
          <a:spcPct val="90000"/>
        </a:lnSpc>
        <a:spcBef>
          <a:spcPts val="0"/>
        </a:spcBef>
        <a:spcAft>
          <a:spcPts val="0"/>
        </a:spcAft>
        <a:buClrTx/>
        <a:buSzTx/>
        <a:buFontTx/>
        <a:buNone/>
        <a:tabLst/>
        <a:defRPr sz="5700" b="0" i="0" u="none" strike="noStrike" cap="none" spc="0" baseline="0">
          <a:solidFill>
            <a:srgbClr val="000000"/>
          </a:solidFill>
          <a:uFillTx/>
          <a:latin typeface="Volkhov Bold"/>
          <a:ea typeface="Volkhov Bold"/>
          <a:cs typeface="Volkhov Bold"/>
          <a:sym typeface="Volkhov Bold"/>
        </a:defRPr>
      </a:lvl9pPr>
    </p:titleStyle>
    <p:bodyStyle>
      <a:lvl1pPr marL="228600" marR="0" indent="-228600" algn="l" defTabSz="914400" rtl="0" latinLnBrk="0">
        <a:lnSpc>
          <a:spcPct val="90000"/>
        </a:lnSpc>
        <a:spcBef>
          <a:spcPts val="1000"/>
        </a:spcBef>
        <a:spcAft>
          <a:spcPts val="0"/>
        </a:spcAft>
        <a:buClrTx/>
        <a:buSzPct val="175000"/>
        <a:buFont typeface="Arial"/>
        <a:buChar char="•"/>
        <a:tabLst/>
        <a:defRPr sz="2800" b="0" i="0" u="none" strike="noStrike" cap="none" spc="0" baseline="0">
          <a:solidFill>
            <a:srgbClr val="000000"/>
          </a:solidFill>
          <a:uFillTx/>
          <a:latin typeface="Calibri"/>
          <a:ea typeface="Calibri"/>
          <a:cs typeface="Calibri"/>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https://en.wikipedia.org/wiki/Colonialism#/media/File:The_East_offering_its_riches_to_Britannia_-_Roma_Spiridone,_1778_-_BL_Foster_245.jpg" TargetMode="External"/><Relationship Id="rId2" Type="http://schemas.openxmlformats.org/officeDocument/2006/relationships/hyperlink" Target="https://fr.wikipedia.org/wiki/D%C3%A9claration_sur_l'octroi_de_l'ind%C3%A9pendance_aux_pays_et_peuples_coloniaux#/media/Fichier:Nikita_Khrushchev_1960.jpg" TargetMode="Externa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s://en.wikipedia.org/wiki/Slavery#/media/File:The_Negro_in_American_history_(microform)_-_men_and_women_eminent_in_the_evolution_of_the_American_of_African_descent_(1914)_(14597416438).jpg" TargetMode="External"/><Relationship Id="rId2" Type="http://schemas.openxmlformats.org/officeDocument/2006/relationships/hyperlink" Target="https://en.wikipedia.org/wiki/Slavery#/media/File:Scourged_back_by_McPherson_&amp;_Oliver,_1863,_retouched.jpg" TargetMode="External"/><Relationship Id="rId1" Type="http://schemas.openxmlformats.org/officeDocument/2006/relationships/slideLayout" Target="../slideLayouts/slideLayout3.xml"/><Relationship Id="rId4" Type="http://schemas.openxmlformats.org/officeDocument/2006/relationships/hyperlink" Target="https://fr.wikipedia.org/wiki/Racialisme#/media/Fichier:G._Bruno_-_Le_Tour_de_la_France_par_deux_enfants_p188.jpg" TargetMode="External"/></Relationships>
</file>

<file path=ppt/slides/_rels/slide59.xml.rels><?xml version="1.0" encoding="UTF-8" standalone="yes"?>
<Relationships xmlns="http://schemas.openxmlformats.org/package/2006/relationships"><Relationship Id="rId2" Type="http://schemas.openxmlformats.org/officeDocument/2006/relationships/hyperlink" Target="https://fr.wikipedia.org/wiki/Gayatri_Chakravorty_Spivak#/media/Fichier:Gayatri_Chakravorty_Spivak_at_Goldsmiths_College.jpg"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 name="titre-module2.png" descr="titre-module2.png"/>
          <p:cNvPicPr>
            <a:picLocks noChangeAspect="1"/>
          </p:cNvPicPr>
          <p:nvPr/>
        </p:nvPicPr>
        <p:blipFill>
          <a:blip r:embed="rId3"/>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1" name="Picture 2" descr="Picture 2"/>
          <p:cNvPicPr>
            <a:picLocks noChangeAspect="1"/>
          </p:cNvPicPr>
          <p:nvPr/>
        </p:nvPicPr>
        <p:blipFill>
          <a:blip r:embed="rId3"/>
          <a:srcRect r="19592" b="114"/>
          <a:stretch>
            <a:fillRect/>
          </a:stretch>
        </p:blipFill>
        <p:spPr>
          <a:xfrm>
            <a:off x="4489412" y="183"/>
            <a:ext cx="7721061" cy="6857817"/>
          </a:xfrm>
          <a:prstGeom prst="rect">
            <a:avLst/>
          </a:prstGeom>
          <a:ln w="12700">
            <a:miter lim="400000"/>
          </a:ln>
        </p:spPr>
      </p:pic>
      <p:sp>
        <p:nvSpPr>
          <p:cNvPr id="172" name="Titre 1"/>
          <p:cNvSpPr txBox="1">
            <a:spLocks noGrp="1"/>
          </p:cNvSpPr>
          <p:nvPr>
            <p:ph type="title"/>
          </p:nvPr>
        </p:nvSpPr>
        <p:spPr>
          <a:xfrm>
            <a:off x="232548" y="144133"/>
            <a:ext cx="3047331" cy="1737921"/>
          </a:xfrm>
          <a:prstGeom prst="rect">
            <a:avLst/>
          </a:prstGeom>
        </p:spPr>
        <p:txBody>
          <a:bodyPr/>
          <a:lstStyle/>
          <a:p>
            <a:pPr>
              <a:defRPr sz="4500">
                <a:solidFill>
                  <a:srgbClr val="000000"/>
                </a:solidFill>
                <a:latin typeface="Volkhov Bold"/>
                <a:ea typeface="Volkhov Bold"/>
                <a:cs typeface="Volkhov Bold"/>
                <a:sym typeface="Volkhov Bold"/>
              </a:defRPr>
            </a:pPr>
            <a:r>
              <a:t>Canada et </a:t>
            </a:r>
            <a:br/>
            <a:r>
              <a:t>États-Unis</a:t>
            </a:r>
          </a:p>
        </p:txBody>
      </p:sp>
      <p:sp>
        <p:nvSpPr>
          <p:cNvPr id="173" name="Rectangle 140"/>
          <p:cNvSpPr/>
          <p:nvPr/>
        </p:nvSpPr>
        <p:spPr>
          <a:xfrm>
            <a:off x="428243" y="2443479"/>
            <a:ext cx="3300986" cy="18289"/>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74" name="Espace réservé du contenu 2"/>
          <p:cNvSpPr txBox="1">
            <a:spLocks noGrp="1"/>
          </p:cNvSpPr>
          <p:nvPr>
            <p:ph type="body" sz="half" idx="1"/>
          </p:nvPr>
        </p:nvSpPr>
        <p:spPr>
          <a:xfrm>
            <a:off x="263227" y="2035826"/>
            <a:ext cx="4111816" cy="4683774"/>
          </a:xfrm>
          <a:prstGeom prst="rect">
            <a:avLst/>
          </a:prstGeom>
        </p:spPr>
        <p:txBody>
          <a:bodyPr/>
          <a:lstStyle/>
          <a:p>
            <a:pPr marL="215900" indent="-215900" defTabSz="621791">
              <a:lnSpc>
                <a:spcPts val="2500"/>
              </a:lnSpc>
              <a:spcBef>
                <a:spcPts val="600"/>
              </a:spcBef>
              <a:buClr>
                <a:srgbClr val="FFCD00"/>
              </a:buClr>
              <a:defRPr sz="1632">
                <a:solidFill>
                  <a:srgbClr val="000000"/>
                </a:solidFill>
                <a:latin typeface="+mn-lt"/>
                <a:ea typeface="+mn-ea"/>
                <a:cs typeface="+mn-cs"/>
                <a:sym typeface="Roboto Light"/>
              </a:defRPr>
            </a:pPr>
            <a:r>
              <a:t>Des colonies comme les États-Unis et </a:t>
            </a:r>
            <a:br/>
            <a:r>
              <a:t>le Canada ont déclaré leur indépendance de l’empire britannique, mais n’ont pas pour autant retiré leurs colonies </a:t>
            </a:r>
            <a:br/>
            <a:r>
              <a:t>de peuplement. </a:t>
            </a:r>
          </a:p>
          <a:p>
            <a:pPr marL="215900" indent="-215900" defTabSz="621791">
              <a:lnSpc>
                <a:spcPts val="2500"/>
              </a:lnSpc>
              <a:spcBef>
                <a:spcPts val="600"/>
              </a:spcBef>
              <a:buClr>
                <a:srgbClr val="FFCD00"/>
              </a:buClr>
              <a:defRPr sz="1632">
                <a:solidFill>
                  <a:srgbClr val="000000"/>
                </a:solidFill>
                <a:latin typeface="+mn-lt"/>
                <a:ea typeface="+mn-ea"/>
                <a:cs typeface="+mn-cs"/>
                <a:sym typeface="Roboto Light"/>
              </a:defRPr>
            </a:pPr>
            <a:r>
              <a:t>Au contraire, ces dernières se sont installées définitivement sur les territoires des Premiers Peuples et y ont poursuivi </a:t>
            </a:r>
            <a:br/>
            <a:r>
              <a:t>le projet colonial.</a:t>
            </a:r>
          </a:p>
          <a:p>
            <a:pPr marL="215900" indent="-215900" defTabSz="621791">
              <a:lnSpc>
                <a:spcPts val="2500"/>
              </a:lnSpc>
              <a:spcBef>
                <a:spcPts val="600"/>
              </a:spcBef>
              <a:buClr>
                <a:srgbClr val="FFCD00"/>
              </a:buClr>
              <a:defRPr sz="1632">
                <a:solidFill>
                  <a:srgbClr val="000000"/>
                </a:solidFill>
                <a:latin typeface="+mn-lt"/>
                <a:ea typeface="+mn-ea"/>
                <a:cs typeface="+mn-cs"/>
                <a:sym typeface="Roboto Light"/>
              </a:defRPr>
            </a:pPr>
            <a:r>
              <a:t>Aux États-Unis, le projet colonial s’est poursuivi sur le territoire des Premiers Peuple parallèlement à un impérialisme mondial qui subsiste encore de nos jours. </a:t>
            </a:r>
          </a:p>
        </p:txBody>
      </p:sp>
      <p:sp>
        <p:nvSpPr>
          <p:cNvPr id="175" name="Rectangle 14"/>
          <p:cNvSpPr/>
          <p:nvPr/>
        </p:nvSpPr>
        <p:spPr>
          <a:xfrm>
            <a:off x="315563" y="1746995"/>
            <a:ext cx="2781000" cy="1368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134"/>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80" name="Titre 1"/>
          <p:cNvSpPr txBox="1">
            <a:spLocks noGrp="1"/>
          </p:cNvSpPr>
          <p:nvPr>
            <p:ph type="title"/>
          </p:nvPr>
        </p:nvSpPr>
        <p:spPr>
          <a:xfrm>
            <a:off x="5207984" y="118697"/>
            <a:ext cx="6740715" cy="1092752"/>
          </a:xfrm>
          <a:prstGeom prst="rect">
            <a:avLst/>
          </a:prstGeom>
        </p:spPr>
        <p:txBody>
          <a:bodyPr anchor="b"/>
          <a:lstStyle>
            <a:lvl1pPr defTabSz="612648">
              <a:lnSpc>
                <a:spcPct val="100000"/>
              </a:lnSpc>
              <a:defRPr sz="3819"/>
            </a:lvl1pPr>
          </a:lstStyle>
          <a:p>
            <a:r>
              <a:t>Les effets du projet colonial</a:t>
            </a:r>
          </a:p>
        </p:txBody>
      </p:sp>
      <p:pic>
        <p:nvPicPr>
          <p:cNvPr id="181" name="Picture 2" descr="Picture 2"/>
          <p:cNvPicPr>
            <a:picLocks noChangeAspect="1"/>
          </p:cNvPicPr>
          <p:nvPr/>
        </p:nvPicPr>
        <p:blipFill>
          <a:blip r:embed="rId3"/>
          <a:srcRect r="2563"/>
          <a:stretch>
            <a:fillRect/>
          </a:stretch>
        </p:blipFill>
        <p:spPr>
          <a:xfrm>
            <a:off x="-363459" y="-257506"/>
            <a:ext cx="5363025" cy="7488649"/>
          </a:xfrm>
          <a:prstGeom prst="rect">
            <a:avLst/>
          </a:prstGeom>
          <a:ln w="12700">
            <a:miter lim="400000"/>
          </a:ln>
        </p:spPr>
      </p:pic>
      <p:sp>
        <p:nvSpPr>
          <p:cNvPr id="182" name="Espace réservé du contenu 2"/>
          <p:cNvSpPr txBox="1">
            <a:spLocks noGrp="1"/>
          </p:cNvSpPr>
          <p:nvPr>
            <p:ph type="body" idx="1"/>
          </p:nvPr>
        </p:nvSpPr>
        <p:spPr>
          <a:xfrm>
            <a:off x="5229935" y="1453633"/>
            <a:ext cx="6885040" cy="5271264"/>
          </a:xfrm>
          <a:prstGeom prst="rect">
            <a:avLst/>
          </a:prstGeom>
        </p:spPr>
        <p:txBody>
          <a:bodyPr/>
          <a:lstStyle/>
          <a:p>
            <a:pPr marL="215900" indent="-215900" defTabSz="621791">
              <a:lnSpc>
                <a:spcPts val="2500"/>
              </a:lnSpc>
              <a:spcBef>
                <a:spcPts val="600"/>
              </a:spcBef>
              <a:buClr>
                <a:srgbClr val="FFCD00"/>
              </a:buClr>
              <a:defRPr sz="1428">
                <a:latin typeface="+mn-lt"/>
                <a:ea typeface="+mn-ea"/>
                <a:cs typeface="+mn-cs"/>
                <a:sym typeface="Roboto Light"/>
              </a:defRPr>
            </a:pPr>
            <a:r>
              <a:t>La colonisation aura des effets délétères sur le mode de vie des peuples colonisés. </a:t>
            </a:r>
          </a:p>
          <a:p>
            <a:pPr marL="215900" indent="-215900" defTabSz="621791">
              <a:lnSpc>
                <a:spcPts val="2500"/>
              </a:lnSpc>
              <a:spcBef>
                <a:spcPts val="600"/>
              </a:spcBef>
              <a:buClr>
                <a:srgbClr val="FFCD00"/>
              </a:buClr>
              <a:defRPr sz="1428">
                <a:latin typeface="+mn-lt"/>
                <a:ea typeface="+mn-ea"/>
                <a:cs typeface="+mn-cs"/>
                <a:sym typeface="Roboto Light"/>
              </a:defRPr>
            </a:pPr>
            <a:r>
              <a:t>Il importe de souligner que beaucoup des peuples ont résisté—plus de 500 ans de résistance —, et que beaucoup résistent toujours. </a:t>
            </a:r>
          </a:p>
          <a:p>
            <a:pPr marL="215900" indent="-215900" defTabSz="621791">
              <a:lnSpc>
                <a:spcPts val="2500"/>
              </a:lnSpc>
              <a:spcBef>
                <a:spcPts val="600"/>
              </a:spcBef>
              <a:buClr>
                <a:srgbClr val="FFCD00"/>
              </a:buClr>
              <a:defRPr sz="1428">
                <a:latin typeface="+mn-lt"/>
                <a:ea typeface="+mn-ea"/>
                <a:cs typeface="+mn-cs"/>
                <a:sym typeface="Roboto Light"/>
              </a:defRPr>
            </a:pPr>
            <a:r>
              <a:t>Ces résistances ont mené à différents conflits qui, parfois, ont été décrits comme des insurrections illégales, des révoltes, des émeutes ou des séditions méritant d’être punies sévèrement. </a:t>
            </a:r>
          </a:p>
          <a:p>
            <a:pPr marL="215900" indent="-215900" defTabSz="621791">
              <a:lnSpc>
                <a:spcPts val="2500"/>
              </a:lnSpc>
              <a:spcBef>
                <a:spcPts val="600"/>
              </a:spcBef>
              <a:buClr>
                <a:srgbClr val="FFCD00"/>
              </a:buClr>
              <a:defRPr sz="1428">
                <a:latin typeface="+mn-lt"/>
                <a:ea typeface="+mn-ea"/>
                <a:cs typeface="+mn-cs"/>
                <a:sym typeface="Roboto Light"/>
              </a:defRPr>
            </a:pPr>
            <a:r>
              <a:t>Or, ces résistances sont souvent importantes dans les mémoires des peuples </a:t>
            </a:r>
            <a:br/>
            <a:r>
              <a:t>et célébrées comme un acte de contestation des autorités coloniales. </a:t>
            </a:r>
          </a:p>
          <a:p>
            <a:pPr marL="215900" indent="-215900" defTabSz="621791">
              <a:lnSpc>
                <a:spcPts val="2500"/>
              </a:lnSpc>
              <a:spcBef>
                <a:spcPts val="600"/>
              </a:spcBef>
              <a:buClr>
                <a:srgbClr val="FFCD00"/>
              </a:buClr>
              <a:defRPr sz="1428">
                <a:latin typeface="+mn-lt"/>
                <a:ea typeface="+mn-ea"/>
                <a:cs typeface="+mn-cs"/>
                <a:sym typeface="Roboto Light"/>
              </a:defRPr>
            </a:pPr>
            <a:r>
              <a:t>Prenons l’exemple d’actes de résistance des Premiers Peuples pour protéger </a:t>
            </a:r>
            <a:br/>
            <a:r>
              <a:t>leur souveraineté territoriale et leur culture. La crise d’Oka, la guerre du saumon, </a:t>
            </a:r>
            <a:br/>
            <a:r>
              <a:t>la crise d’Ipperwash, celle du Lac Barrière et, plus récemment, les revendications des Wet’suwet’en, sont des exemples contemporains de résistance, mais sont souvent décrits comme des révoltes, des guerres ou des crises avec les gouvernements provinciaux et canadien.</a:t>
            </a:r>
          </a:p>
        </p:txBody>
      </p:sp>
      <p:sp>
        <p:nvSpPr>
          <p:cNvPr id="183" name="Rectangle 14"/>
          <p:cNvSpPr/>
          <p:nvPr/>
        </p:nvSpPr>
        <p:spPr>
          <a:xfrm>
            <a:off x="5290837" y="1236168"/>
            <a:ext cx="6530270" cy="61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184" name="Espace réservé du contenu 2"/>
          <p:cNvSpPr txBox="1"/>
          <p:nvPr/>
        </p:nvSpPr>
        <p:spPr>
          <a:xfrm>
            <a:off x="5164988" y="7742845"/>
            <a:ext cx="6558383" cy="36622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a:bodyPr>
          <a:lstStyle/>
          <a:p>
            <a:pPr marL="234950" indent="-234950" defTabSz="676655">
              <a:lnSpc>
                <a:spcPts val="2700"/>
              </a:lnSpc>
              <a:spcBef>
                <a:spcPts val="700"/>
              </a:spcBef>
              <a:buClr>
                <a:srgbClr val="FFCD00"/>
              </a:buClr>
              <a:buSzPct val="175000"/>
              <a:buFont typeface="Arial"/>
              <a:buChar char="•"/>
              <a:defRPr sz="1702">
                <a:latin typeface="+mn-lt"/>
                <a:ea typeface="+mn-ea"/>
                <a:cs typeface="+mn-cs"/>
                <a:sym typeface="Roboto Light"/>
              </a:defRPr>
            </a:pPr>
            <a:r>
              <a:t>Sur le plan économique, le collectif M/C/D associe la modernité </a:t>
            </a:r>
            <a:br/>
            <a:r>
              <a:t>à l’établissement d’une domination économique par l’entremise </a:t>
            </a:r>
            <a:br/>
            <a:r>
              <a:t>du capitalisme qui, selon lui, existait déjà aux 14e et 15e siècles. </a:t>
            </a:r>
          </a:p>
          <a:p>
            <a:pPr marL="234950" indent="-234950" defTabSz="676655">
              <a:lnSpc>
                <a:spcPts val="2700"/>
              </a:lnSpc>
              <a:spcBef>
                <a:spcPts val="700"/>
              </a:spcBef>
              <a:buClr>
                <a:srgbClr val="FFCD00"/>
              </a:buClr>
              <a:buSzPct val="175000"/>
              <a:buFont typeface="Arial"/>
              <a:buChar char="•"/>
              <a:defRPr sz="1702">
                <a:latin typeface="+mn-lt"/>
                <a:ea typeface="+mn-ea"/>
                <a:cs typeface="+mn-cs"/>
                <a:sym typeface="Roboto Light"/>
              </a:defRPr>
            </a:pPr>
            <a:r>
              <a:t>En ce sens, le capitalisme se serait étendu dans le reste du monde (Afrique et Asie) vers la fin du 18e siècle sous la forme d’une hégémonie européenne coloniale et d’un capitalisme mondial. </a:t>
            </a:r>
          </a:p>
          <a:p>
            <a:pPr marL="234950" indent="-234950" defTabSz="676655">
              <a:lnSpc>
                <a:spcPts val="2700"/>
              </a:lnSpc>
              <a:spcBef>
                <a:spcPts val="700"/>
              </a:spcBef>
              <a:buClr>
                <a:srgbClr val="FFCD00"/>
              </a:buClr>
              <a:buSzPct val="175000"/>
              <a:buFont typeface="Arial"/>
              <a:buChar char="•"/>
              <a:defRPr sz="1702">
                <a:latin typeface="+mn-lt"/>
                <a:ea typeface="+mn-ea"/>
                <a:cs typeface="+mn-cs"/>
                <a:sym typeface="Roboto Light"/>
              </a:defRPr>
            </a:pPr>
            <a:r>
              <a:t>Pour le collectif M/C/D, le colonialisme est un évènement :</a:t>
            </a:r>
          </a:p>
          <a:p>
            <a:pPr marL="507491" lvl="1" indent="-169163" defTabSz="676655">
              <a:lnSpc>
                <a:spcPts val="2400"/>
              </a:lnSpc>
              <a:buClr>
                <a:srgbClr val="FFCD00"/>
              </a:buClr>
              <a:buSzPct val="150000"/>
              <a:buFont typeface="Arial"/>
              <a:buChar char="•"/>
              <a:defRPr sz="1480">
                <a:latin typeface="+mn-lt"/>
                <a:ea typeface="+mn-ea"/>
                <a:cs typeface="+mn-cs"/>
                <a:sym typeface="Roboto Light"/>
              </a:defRPr>
            </a:pPr>
            <a:r>
              <a:t>aux origines géographiques européennes;</a:t>
            </a:r>
          </a:p>
          <a:p>
            <a:pPr marL="507491" lvl="1" indent="-169163" defTabSz="676655">
              <a:lnSpc>
                <a:spcPts val="2400"/>
              </a:lnSpc>
              <a:buClr>
                <a:srgbClr val="FFCD00"/>
              </a:buClr>
              <a:buSzPct val="150000"/>
              <a:buFont typeface="Arial"/>
              <a:buChar char="•"/>
              <a:defRPr sz="1480">
                <a:latin typeface="+mn-lt"/>
                <a:ea typeface="+mn-ea"/>
                <a:cs typeface="+mn-cs"/>
                <a:sym typeface="Roboto Light"/>
              </a:defRPr>
            </a:pPr>
            <a:r>
              <a:t>aux fondements épistémiques racistes, ségrégationnistes et chrétiens; </a:t>
            </a:r>
          </a:p>
          <a:p>
            <a:pPr marL="507491" lvl="1" indent="-169163" defTabSz="676655">
              <a:lnSpc>
                <a:spcPts val="2400"/>
              </a:lnSpc>
              <a:buClr>
                <a:srgbClr val="FFCD00"/>
              </a:buClr>
              <a:buSzPct val="150000"/>
              <a:buFont typeface="Arial"/>
              <a:buChar char="•"/>
              <a:defRPr sz="1480">
                <a:latin typeface="+mn-lt"/>
                <a:ea typeface="+mn-ea"/>
                <a:cs typeface="+mn-cs"/>
                <a:sym typeface="Roboto Light"/>
              </a:defRPr>
            </a:pPr>
            <a:r>
              <a:t>aux objectifs capitalistes.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Rectangle 70"/>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89" name="Titre 1"/>
          <p:cNvSpPr txBox="1">
            <a:spLocks noGrp="1"/>
          </p:cNvSpPr>
          <p:nvPr>
            <p:ph type="title"/>
          </p:nvPr>
        </p:nvSpPr>
        <p:spPr>
          <a:xfrm>
            <a:off x="5133933" y="197333"/>
            <a:ext cx="6589981" cy="1939664"/>
          </a:xfrm>
          <a:prstGeom prst="rect">
            <a:avLst/>
          </a:prstGeom>
        </p:spPr>
        <p:txBody>
          <a:bodyPr/>
          <a:lstStyle/>
          <a:p>
            <a:pPr>
              <a:defRPr sz="5200"/>
            </a:pPr>
            <a:r>
              <a:rPr dirty="0" err="1"/>
              <a:t>Décolonisation</a:t>
            </a:r>
            <a:r>
              <a:rPr dirty="0"/>
              <a:t> </a:t>
            </a:r>
            <a:br>
              <a:rPr dirty="0"/>
            </a:br>
            <a:r>
              <a:rPr dirty="0"/>
              <a:t>et Nations </a:t>
            </a:r>
            <a:r>
              <a:rPr dirty="0" err="1"/>
              <a:t>Unies</a:t>
            </a:r>
            <a:endParaRPr dirty="0"/>
          </a:p>
        </p:txBody>
      </p:sp>
      <p:pic>
        <p:nvPicPr>
          <p:cNvPr id="190" name="Picture 2" descr="Picture 2"/>
          <p:cNvPicPr>
            <a:picLocks noChangeAspect="1"/>
          </p:cNvPicPr>
          <p:nvPr/>
        </p:nvPicPr>
        <p:blipFill>
          <a:blip r:embed="rId3"/>
          <a:srcRect t="7322" r="4587"/>
          <a:stretch>
            <a:fillRect/>
          </a:stretch>
        </p:blipFill>
        <p:spPr>
          <a:xfrm>
            <a:off x="20" y="-30793"/>
            <a:ext cx="4701770" cy="6919586"/>
          </a:xfrm>
          <a:prstGeom prst="rect">
            <a:avLst/>
          </a:prstGeom>
          <a:ln w="12700">
            <a:miter lim="400000"/>
          </a:ln>
        </p:spPr>
      </p:pic>
      <p:sp>
        <p:nvSpPr>
          <p:cNvPr id="191" name="Espace réservé du contenu 2"/>
          <p:cNvSpPr txBox="1">
            <a:spLocks noGrp="1"/>
          </p:cNvSpPr>
          <p:nvPr>
            <p:ph type="body" sz="half" idx="1"/>
          </p:nvPr>
        </p:nvSpPr>
        <p:spPr>
          <a:xfrm>
            <a:off x="5146633" y="2487103"/>
            <a:ext cx="6830261" cy="4075670"/>
          </a:xfrm>
          <a:prstGeom prst="rect">
            <a:avLst/>
          </a:prstGeom>
        </p:spPr>
        <p:txBody>
          <a:bodyPr/>
          <a:lstStyle/>
          <a:p>
            <a:pPr marL="266700" indent="-266700" defTabSz="768095">
              <a:lnSpc>
                <a:spcPct val="130000"/>
              </a:lnSpc>
              <a:spcBef>
                <a:spcPts val="800"/>
              </a:spcBef>
              <a:buClr>
                <a:srgbClr val="FFCD00"/>
              </a:buClr>
              <a:defRPr sz="1764">
                <a:latin typeface="+mn-lt"/>
                <a:ea typeface="+mn-ea"/>
                <a:cs typeface="+mn-cs"/>
                <a:sym typeface="Roboto Light"/>
              </a:defRPr>
            </a:pPr>
            <a:r>
              <a:t>En 1960, les Nations Unies ont adopté la résolution 1514, </a:t>
            </a:r>
            <a:br/>
            <a:r>
              <a:t>intitulée « Déclaration sur l’octroi de l’indépendance aux pays </a:t>
            </a:r>
            <a:br/>
            <a:r>
              <a:t>et aux peuples coloniaux » (les États coloniaux qui disposaient toujours de colonies s’abstinrent de voter).</a:t>
            </a:r>
          </a:p>
          <a:p>
            <a:pPr marL="266700" indent="-266700" defTabSz="768095">
              <a:lnSpc>
                <a:spcPct val="130000"/>
              </a:lnSpc>
              <a:spcBef>
                <a:spcPts val="800"/>
              </a:spcBef>
              <a:buClr>
                <a:srgbClr val="FFCD00"/>
              </a:buClr>
              <a:defRPr sz="1764">
                <a:latin typeface="+mn-lt"/>
                <a:ea typeface="+mn-ea"/>
                <a:cs typeface="+mn-cs"/>
                <a:sym typeface="Roboto Light"/>
              </a:defRPr>
            </a:pPr>
            <a:r>
              <a:t>Celle-ci reconnaît le colonialisme comme un système </a:t>
            </a:r>
            <a:br/>
            <a:r>
              <a:t>qui s’accompagne « des pratiques de ségrégation et </a:t>
            </a:r>
            <a:br/>
            <a:r>
              <a:t>de discrimination » et qui déclare que « la sujétion des peuples </a:t>
            </a:r>
            <a:br/>
            <a:r>
              <a:t>à une subjugation, à une domination et à une exploitation étrangère constitue un déni des droits fondamentaux de l’homme, est contraire à la Charte des Nations Unies et compromet </a:t>
            </a:r>
            <a:br/>
            <a:r>
              <a:t>la cause de la paix et de la coopération mondiales » (1514.1).</a:t>
            </a:r>
          </a:p>
        </p:txBody>
      </p:sp>
      <p:sp>
        <p:nvSpPr>
          <p:cNvPr id="192" name="Rectangle 14"/>
          <p:cNvSpPr/>
          <p:nvPr/>
        </p:nvSpPr>
        <p:spPr>
          <a:xfrm>
            <a:off x="5226182" y="2066993"/>
            <a:ext cx="5234439" cy="4455"/>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6" name="Titre 1"/>
          <p:cNvSpPr txBox="1">
            <a:spLocks noGrp="1"/>
          </p:cNvSpPr>
          <p:nvPr>
            <p:ph type="title"/>
          </p:nvPr>
        </p:nvSpPr>
        <p:spPr>
          <a:xfrm>
            <a:off x="2182709" y="8922706"/>
            <a:ext cx="4391025" cy="1323440"/>
          </a:xfrm>
          <a:prstGeom prst="rect">
            <a:avLst/>
          </a:prstGeom>
        </p:spPr>
        <p:txBody>
          <a:bodyPr anchor="t"/>
          <a:lstStyle>
            <a:lvl1pPr>
              <a:defRPr sz="4000" baseline="30000">
                <a:solidFill>
                  <a:srgbClr val="FFFFFF"/>
                </a:solidFill>
              </a:defRPr>
            </a:lvl1pPr>
          </a:lstStyle>
          <a:p>
            <a:r>
              <a:t>Résolution 1514 </a:t>
            </a:r>
          </a:p>
        </p:txBody>
      </p:sp>
      <p:sp>
        <p:nvSpPr>
          <p:cNvPr id="197" name="Espace réservé du contenu 2"/>
          <p:cNvSpPr txBox="1">
            <a:spLocks noGrp="1"/>
          </p:cNvSpPr>
          <p:nvPr>
            <p:ph type="body" sz="half" idx="1"/>
          </p:nvPr>
        </p:nvSpPr>
        <p:spPr>
          <a:xfrm>
            <a:off x="6071217" y="8087425"/>
            <a:ext cx="5346248" cy="5595869"/>
          </a:xfrm>
          <a:prstGeom prst="rect">
            <a:avLst/>
          </a:prstGeom>
        </p:spPr>
        <p:txBody>
          <a:bodyPr/>
          <a:lstStyle/>
          <a:p>
            <a:pPr marL="187452" indent="-187452" defTabSz="749808">
              <a:lnSpc>
                <a:spcPct val="72000"/>
              </a:lnSpc>
              <a:spcBef>
                <a:spcPts val="800"/>
              </a:spcBef>
              <a:defRPr sz="2706" baseline="29560">
                <a:solidFill>
                  <a:srgbClr val="FFFFFF">
                    <a:alpha val="80000"/>
                  </a:srgbClr>
                </a:solidFill>
              </a:defRPr>
            </a:pPr>
            <a:r>
              <a:t>Cette résolution est le fruit des luttes anticoloniales, concrétisées par l’indépendance de pays d’Asie et d’Afrique entre 1947 et 1962</a:t>
            </a:r>
            <a:endParaRPr sz="1886" baseline="28500"/>
          </a:p>
          <a:p>
            <a:pPr marL="187452" indent="-187452" defTabSz="749808">
              <a:lnSpc>
                <a:spcPct val="72000"/>
              </a:lnSpc>
              <a:spcBef>
                <a:spcPts val="800"/>
              </a:spcBef>
              <a:defRPr sz="2706" baseline="29560">
                <a:solidFill>
                  <a:srgbClr val="FFFFFF">
                    <a:alpha val="80000"/>
                  </a:srgbClr>
                </a:solidFill>
              </a:defRPr>
            </a:pPr>
            <a:r>
              <a:t>Les luttes anticoloniales ont eu un écho en Europe, surtout lors de la constitution de l’Union soviétique et du développement du communisme comme idéologie politique s’opposant farouchement au capitalisme impérial des États-Unis. Elles ont eu des conséquences importantes dans les colonies.</a:t>
            </a:r>
            <a:endParaRPr sz="1886" baseline="28500"/>
          </a:p>
          <a:p>
            <a:pPr marL="187452" indent="-187452" defTabSz="749808">
              <a:lnSpc>
                <a:spcPct val="72000"/>
              </a:lnSpc>
              <a:spcBef>
                <a:spcPts val="800"/>
              </a:spcBef>
              <a:defRPr sz="2706" baseline="29560">
                <a:solidFill>
                  <a:srgbClr val="FFFFFF">
                    <a:alpha val="80000"/>
                  </a:srgbClr>
                </a:solidFill>
              </a:defRPr>
            </a:pPr>
            <a:r>
              <a:t>Bien que l’URSS ait soutenu financièrement et militairement plusieurs luttes de décolonisation en les associant à des luttes anti-impériales et anticapitalistes, plusieurs peuples ont souhaité se distancer de ce bloc dualiste (communiste-capitaliste) et faire leur indépendance à l’écart de ces blocs idéologiques (Young, 2001).</a:t>
            </a:r>
          </a:p>
        </p:txBody>
      </p:sp>
      <p:sp>
        <p:nvSpPr>
          <p:cNvPr id="198" name="Titre 1"/>
          <p:cNvSpPr txBox="1"/>
          <p:nvPr/>
        </p:nvSpPr>
        <p:spPr>
          <a:xfrm>
            <a:off x="336736" y="818298"/>
            <a:ext cx="3882713" cy="4726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r">
              <a:lnSpc>
                <a:spcPct val="90000"/>
              </a:lnSpc>
              <a:defRPr sz="5400">
                <a:solidFill>
                  <a:srgbClr val="FFFFFF"/>
                </a:solidFill>
                <a:latin typeface="Volkhov Regular"/>
                <a:ea typeface="Volkhov Regular"/>
                <a:cs typeface="Volkhov Regular"/>
                <a:sym typeface="Volkhov Regular"/>
              </a:defRPr>
            </a:lvl1pPr>
          </a:lstStyle>
          <a:p>
            <a:r>
              <a:t>Résolution 1514 </a:t>
            </a:r>
          </a:p>
        </p:txBody>
      </p:sp>
      <p:sp>
        <p:nvSpPr>
          <p:cNvPr id="199" name="Straight Connector 17"/>
          <p:cNvSpPr/>
          <p:nvPr/>
        </p:nvSpPr>
        <p:spPr>
          <a:xfrm flipH="1">
            <a:off x="4653451" y="470467"/>
            <a:ext cx="1" cy="5917066"/>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200" name="Espace réservé du contenu 2"/>
          <p:cNvSpPr txBox="1"/>
          <p:nvPr/>
        </p:nvSpPr>
        <p:spPr>
          <a:xfrm>
            <a:off x="4942351" y="356497"/>
            <a:ext cx="6971608" cy="6145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p>
            <a:pPr marL="339634" indent="-339634" defTabSz="594359">
              <a:lnSpc>
                <a:spcPct val="120000"/>
              </a:lnSpc>
              <a:spcBef>
                <a:spcPts val="900"/>
              </a:spcBef>
              <a:buClr>
                <a:srgbClr val="FFCD00"/>
              </a:buClr>
              <a:buSzPct val="100000"/>
              <a:buFont typeface="Arial"/>
              <a:buChar char="•"/>
              <a:defRPr sz="2080">
                <a:solidFill>
                  <a:srgbClr val="FFFFFF"/>
                </a:solidFill>
                <a:latin typeface="+mn-lt"/>
                <a:ea typeface="+mn-ea"/>
                <a:cs typeface="+mn-cs"/>
                <a:sym typeface="Roboto Light"/>
              </a:defRPr>
            </a:pPr>
            <a:r>
              <a:t>Cette résolution est le fruit des luttes anticoloniales, concrétisées par l’indépendance de pays d’Asie </a:t>
            </a:r>
            <a:br/>
            <a:r>
              <a:t>et d’Afrique entre 1947 et 1962.</a:t>
            </a:r>
          </a:p>
          <a:p>
            <a:pPr marL="339634" indent="-339634" defTabSz="594359">
              <a:lnSpc>
                <a:spcPct val="120000"/>
              </a:lnSpc>
              <a:spcBef>
                <a:spcPts val="900"/>
              </a:spcBef>
              <a:buClr>
                <a:srgbClr val="FFCD00"/>
              </a:buClr>
              <a:buSzPct val="100000"/>
              <a:buFont typeface="Arial"/>
              <a:buChar char="•"/>
              <a:defRPr sz="2080">
                <a:solidFill>
                  <a:srgbClr val="FFFFFF"/>
                </a:solidFill>
                <a:latin typeface="+mn-lt"/>
                <a:ea typeface="+mn-ea"/>
                <a:cs typeface="+mn-cs"/>
                <a:sym typeface="Roboto Light"/>
              </a:defRPr>
            </a:pPr>
            <a:r>
              <a:t>Les luttes anticoloniales ont eu un écho en Europe, surtout lors de la constitution de l’Union soviétique </a:t>
            </a:r>
            <a:br/>
            <a:r>
              <a:t>et du développement du communisme comme idéologie politique s’opposant farouchement au capitalisme impérial des États-Unis. Elles ont eu des conséquences importantes dans les colonies.</a:t>
            </a:r>
          </a:p>
          <a:p>
            <a:pPr marL="339634" indent="-339634" defTabSz="594359">
              <a:lnSpc>
                <a:spcPct val="120000"/>
              </a:lnSpc>
              <a:spcBef>
                <a:spcPts val="900"/>
              </a:spcBef>
              <a:buClr>
                <a:srgbClr val="FFCD00"/>
              </a:buClr>
              <a:buSzPct val="100000"/>
              <a:buFont typeface="Arial"/>
              <a:buChar char="•"/>
              <a:defRPr sz="2080">
                <a:solidFill>
                  <a:srgbClr val="FFFFFF"/>
                </a:solidFill>
                <a:latin typeface="+mn-lt"/>
                <a:ea typeface="+mn-ea"/>
                <a:cs typeface="+mn-cs"/>
                <a:sym typeface="Roboto Light"/>
              </a:defRPr>
            </a:pPr>
            <a:r>
              <a:t>Bien que l’URSS ait soutenu financièrement et militairement plusieurs luttes de décolonisation en les associant à des luttes anti-impériales et anticapitalistes, plusieurs peuples ont souhaité se distancer </a:t>
            </a:r>
            <a:br/>
            <a:r>
              <a:t>de ce bloc dualiste (communiste-capitaliste) et faire </a:t>
            </a:r>
            <a:br/>
            <a:r>
              <a:t>leur indépendance à l’écart de ces blocs idéologiques (Young, 2001).</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Rectangle 79"/>
          <p:cNvSpPr/>
          <p:nvPr/>
        </p:nvSpPr>
        <p:spPr>
          <a:xfrm>
            <a:off x="-1" y="-2"/>
            <a:ext cx="12188954" cy="685800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203" name="Rectangle 81"/>
          <p:cNvSpPr/>
          <p:nvPr/>
        </p:nvSpPr>
        <p:spPr>
          <a:xfrm>
            <a:off x="0" y="0"/>
            <a:ext cx="12192000" cy="6858000"/>
          </a:xfrm>
          <a:prstGeom prst="rect">
            <a:avLst/>
          </a:prstGeom>
          <a:solidFill>
            <a:srgbClr val="000000"/>
          </a:solidFill>
          <a:ln w="12700">
            <a:miter lim="400000"/>
          </a:ln>
        </p:spPr>
        <p:txBody>
          <a:bodyPr lIns="45719" rIns="45719" anchor="ctr"/>
          <a:lstStyle/>
          <a:p>
            <a:pPr algn="ctr"/>
            <a:endParaRPr/>
          </a:p>
        </p:txBody>
      </p:sp>
      <p:pic>
        <p:nvPicPr>
          <p:cNvPr id="204" name="Picture 8" descr="Picture 8"/>
          <p:cNvPicPr>
            <a:picLocks noChangeAspect="1"/>
          </p:cNvPicPr>
          <p:nvPr/>
        </p:nvPicPr>
        <p:blipFill>
          <a:blip r:embed="rId3">
            <a:alphaModFix amt="50000"/>
          </a:blip>
          <a:srcRect t="8874" b="12727"/>
          <a:stretch>
            <a:fillRect/>
          </a:stretch>
        </p:blipFill>
        <p:spPr>
          <a:xfrm>
            <a:off x="-2" y="10"/>
            <a:ext cx="12192002" cy="6857990"/>
          </a:xfrm>
          <a:prstGeom prst="rect">
            <a:avLst/>
          </a:prstGeom>
          <a:ln w="12700">
            <a:miter lim="400000"/>
          </a:ln>
        </p:spPr>
      </p:pic>
      <p:sp>
        <p:nvSpPr>
          <p:cNvPr id="205" name="Titre 1"/>
          <p:cNvSpPr txBox="1"/>
          <p:nvPr/>
        </p:nvSpPr>
        <p:spPr>
          <a:xfrm>
            <a:off x="185274" y="904745"/>
            <a:ext cx="4976060" cy="23320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r">
              <a:lnSpc>
                <a:spcPct val="90000"/>
              </a:lnSpc>
              <a:defRPr sz="5000">
                <a:solidFill>
                  <a:srgbClr val="FFFFFF"/>
                </a:solidFill>
                <a:latin typeface="Volkhov Regular"/>
                <a:ea typeface="Volkhov Regular"/>
                <a:cs typeface="Volkhov Regular"/>
                <a:sym typeface="Volkhov Regular"/>
              </a:defRPr>
            </a:pPr>
            <a:r>
              <a:t>Le colonialisme  </a:t>
            </a:r>
            <a:br/>
            <a:endParaRPr/>
          </a:p>
        </p:txBody>
      </p:sp>
      <p:sp>
        <p:nvSpPr>
          <p:cNvPr id="206" name="Straight Connector 17"/>
          <p:cNvSpPr/>
          <p:nvPr/>
        </p:nvSpPr>
        <p:spPr>
          <a:xfrm flipH="1">
            <a:off x="5624424" y="635567"/>
            <a:ext cx="1" cy="5713866"/>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207" name="Espace réservé du contenu 2"/>
          <p:cNvSpPr txBox="1"/>
          <p:nvPr/>
        </p:nvSpPr>
        <p:spPr>
          <a:xfrm>
            <a:off x="5795415" y="432697"/>
            <a:ext cx="6309044" cy="6145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marL="297833" indent="-297833" defTabSz="521208">
              <a:lnSpc>
                <a:spcPct val="120000"/>
              </a:lnSpc>
              <a:spcBef>
                <a:spcPts val="800"/>
              </a:spcBef>
              <a:buClr>
                <a:srgbClr val="FFCD00"/>
              </a:buClr>
              <a:buSzPct val="100000"/>
              <a:buFont typeface="Arial"/>
              <a:buChar char="•"/>
              <a:defRPr sz="1824">
                <a:solidFill>
                  <a:srgbClr val="FFFFFF"/>
                </a:solidFill>
                <a:latin typeface="+mn-lt"/>
                <a:ea typeface="+mn-ea"/>
                <a:cs typeface="+mn-cs"/>
                <a:sym typeface="Roboto Light"/>
              </a:defRPr>
            </a:pPr>
            <a:r>
              <a:t>Les définitions du colonialisme peuvent varier selon les types de colonialisme exercés par différents empires (par exemple : espagnol, britannique, français ou belge) et les périodes de l’histoire au sein desquelles il s’est développé. </a:t>
            </a:r>
          </a:p>
          <a:p>
            <a:pPr marL="297833" indent="-297833" defTabSz="521208">
              <a:lnSpc>
                <a:spcPct val="120000"/>
              </a:lnSpc>
              <a:spcBef>
                <a:spcPts val="800"/>
              </a:spcBef>
              <a:buClr>
                <a:srgbClr val="FFCD00"/>
              </a:buClr>
              <a:buSzPct val="100000"/>
              <a:buFont typeface="Arial"/>
              <a:buChar char="•"/>
              <a:defRPr sz="1824">
                <a:solidFill>
                  <a:srgbClr val="FFFFFF"/>
                </a:solidFill>
                <a:latin typeface="+mn-lt"/>
                <a:ea typeface="+mn-ea"/>
                <a:cs typeface="+mn-cs"/>
                <a:sym typeface="Roboto Light"/>
              </a:defRPr>
            </a:pPr>
            <a:r>
              <a:t>La définition peut également varier selon que </a:t>
            </a:r>
            <a:br/>
            <a:r>
              <a:t>le colonialisme se constitue à partir des personnes </a:t>
            </a:r>
            <a:br/>
            <a:r>
              <a:t>qui l’ont perpétré ou de celles qui l’ont subi ou qui </a:t>
            </a:r>
            <a:br/>
            <a:r>
              <a:t>le subissent toujours. </a:t>
            </a:r>
          </a:p>
          <a:p>
            <a:pPr marL="297833" indent="-297833" defTabSz="521208">
              <a:lnSpc>
                <a:spcPct val="120000"/>
              </a:lnSpc>
              <a:spcBef>
                <a:spcPts val="800"/>
              </a:spcBef>
              <a:buClr>
                <a:srgbClr val="FFCD00"/>
              </a:buClr>
              <a:buSzPct val="100000"/>
              <a:buFont typeface="Arial"/>
              <a:buChar char="•"/>
              <a:defRPr sz="1824">
                <a:solidFill>
                  <a:srgbClr val="FFFFFF"/>
                </a:solidFill>
                <a:latin typeface="+mn-lt"/>
                <a:ea typeface="+mn-ea"/>
                <a:cs typeface="+mn-cs"/>
                <a:sym typeface="Roboto Light"/>
              </a:defRPr>
            </a:pPr>
            <a:r>
              <a:t>Il s’agit d’un système de domination totale et permanente qui s’impose dans toutes les dimensions de la vie des personnes qui la subissent. </a:t>
            </a:r>
          </a:p>
          <a:p>
            <a:pPr marL="297833" indent="-297833" defTabSz="521208">
              <a:lnSpc>
                <a:spcPct val="120000"/>
              </a:lnSpc>
              <a:spcBef>
                <a:spcPts val="800"/>
              </a:spcBef>
              <a:buClr>
                <a:srgbClr val="FFCD00"/>
              </a:buClr>
              <a:buSzPct val="100000"/>
              <a:buFont typeface="Arial"/>
              <a:buChar char="•"/>
              <a:defRPr sz="1824">
                <a:solidFill>
                  <a:srgbClr val="FFFFFF"/>
                </a:solidFill>
                <a:latin typeface="+mn-lt"/>
                <a:ea typeface="+mn-ea"/>
                <a:cs typeface="+mn-cs"/>
                <a:sym typeface="Roboto Light"/>
              </a:defRPr>
            </a:pPr>
            <a:r>
              <a:t>De ce fait, il domine et oppresse de manière militaire, économique, politique, juridique, spirituelle, psychologique et culturelle, et cette domination s’incruste dans le quotidien des personnes qui la subissent.</a:t>
            </a:r>
          </a:p>
          <a:p>
            <a:pPr marL="297833" indent="-297833" defTabSz="521208">
              <a:lnSpc>
                <a:spcPct val="120000"/>
              </a:lnSpc>
              <a:spcBef>
                <a:spcPts val="800"/>
              </a:spcBef>
              <a:buClr>
                <a:srgbClr val="FFCD00"/>
              </a:buClr>
              <a:buSzPct val="100000"/>
              <a:buFont typeface="Arial"/>
              <a:buChar char="•"/>
              <a:defRPr sz="1824">
                <a:solidFill>
                  <a:srgbClr val="FFFFFF"/>
                </a:solidFill>
                <a:latin typeface="+mn-lt"/>
                <a:ea typeface="+mn-ea"/>
                <a:cs typeface="+mn-cs"/>
                <a:sym typeface="Roboto Light"/>
              </a:defRPr>
            </a:pPr>
            <a:r>
              <a:t>Analysons les différents types de domination et leurs effets sur l’humain.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Rectangle 78"/>
          <p:cNvSpPr/>
          <p:nvPr/>
        </p:nvSpPr>
        <p:spPr>
          <a:xfrm>
            <a:off x="0" y="0"/>
            <a:ext cx="12192000" cy="6858000"/>
          </a:xfrm>
          <a:prstGeom prst="rect">
            <a:avLst/>
          </a:prstGeom>
          <a:solidFill>
            <a:srgbClr val="0D0D0D"/>
          </a:solidFill>
          <a:ln w="12700">
            <a:miter lim="400000"/>
          </a:ln>
        </p:spPr>
        <p:txBody>
          <a:bodyPr lIns="45719" rIns="45719" anchor="ctr"/>
          <a:lstStyle/>
          <a:p>
            <a:pPr algn="ctr">
              <a:defRPr>
                <a:solidFill>
                  <a:srgbClr val="FFFFFF"/>
                </a:solidFill>
              </a:defRPr>
            </a:pPr>
            <a:endParaRPr/>
          </a:p>
        </p:txBody>
      </p:sp>
      <p:sp>
        <p:nvSpPr>
          <p:cNvPr id="212" name="Titre 1"/>
          <p:cNvSpPr txBox="1">
            <a:spLocks noGrp="1"/>
          </p:cNvSpPr>
          <p:nvPr>
            <p:ph type="title"/>
          </p:nvPr>
        </p:nvSpPr>
        <p:spPr>
          <a:xfrm>
            <a:off x="320964" y="-253243"/>
            <a:ext cx="11550072" cy="1225651"/>
          </a:xfrm>
          <a:prstGeom prst="rect">
            <a:avLst/>
          </a:prstGeom>
        </p:spPr>
        <p:txBody>
          <a:bodyPr anchor="b"/>
          <a:lstStyle>
            <a:lvl1pPr>
              <a:defRPr sz="2900">
                <a:solidFill>
                  <a:srgbClr val="FFFFFF"/>
                </a:solidFill>
              </a:defRPr>
            </a:lvl1pPr>
          </a:lstStyle>
          <a:p>
            <a:r>
              <a:t>Colonialité du pouvoir : Domination économique et politique</a:t>
            </a:r>
          </a:p>
        </p:txBody>
      </p:sp>
      <p:sp>
        <p:nvSpPr>
          <p:cNvPr id="213" name="Espace réservé du contenu 2"/>
          <p:cNvSpPr txBox="1">
            <a:spLocks noGrp="1"/>
          </p:cNvSpPr>
          <p:nvPr>
            <p:ph type="body" sz="half" idx="1"/>
          </p:nvPr>
        </p:nvSpPr>
        <p:spPr>
          <a:xfrm>
            <a:off x="6734140" y="1624053"/>
            <a:ext cx="5244497" cy="5055385"/>
          </a:xfrm>
          <a:prstGeom prst="rect">
            <a:avLst/>
          </a:prstGeom>
        </p:spPr>
        <p:txBody>
          <a:bodyPr/>
          <a:lstStyle/>
          <a:p>
            <a:pPr marL="256032" indent="-256032" defTabSz="448055">
              <a:lnSpc>
                <a:spcPct val="120000"/>
              </a:lnSpc>
              <a:spcBef>
                <a:spcPts val="700"/>
              </a:spcBef>
              <a:buClr>
                <a:srgbClr val="FFCD00"/>
              </a:buClr>
              <a:defRPr sz="1470">
                <a:solidFill>
                  <a:srgbClr val="FFFFFF"/>
                </a:solidFill>
                <a:latin typeface="+mn-lt"/>
                <a:ea typeface="+mn-ea"/>
                <a:cs typeface="+mn-cs"/>
                <a:sym typeface="Roboto Light"/>
              </a:defRPr>
            </a:pPr>
            <a:r>
              <a:t>Aníbal Quijano a proposé le terme colonialité pour nommer les structures de domination économique et politique, </a:t>
            </a:r>
            <a:br/>
            <a:r>
              <a:t>de contrôle et d’hégémonie qui ont émergé du projet colonial moderne et qui caractérisent toujours les institutions actuelles. </a:t>
            </a:r>
          </a:p>
          <a:p>
            <a:pPr marL="256032" indent="-256032" defTabSz="448055">
              <a:lnSpc>
                <a:spcPct val="120000"/>
              </a:lnSpc>
              <a:spcBef>
                <a:spcPts val="700"/>
              </a:spcBef>
              <a:buClr>
                <a:srgbClr val="FFCD00"/>
              </a:buClr>
              <a:defRPr sz="1470">
                <a:solidFill>
                  <a:srgbClr val="FFFFFF"/>
                </a:solidFill>
                <a:latin typeface="+mn-lt"/>
                <a:ea typeface="+mn-ea"/>
                <a:cs typeface="+mn-cs"/>
                <a:sym typeface="Roboto Light"/>
              </a:defRPr>
            </a:pPr>
            <a:r>
              <a:t>La « colonialité du pouvoir » est un concept pour analyser les rapports de pouvoir qui se sont instaurés historiquement entre les peuples colonisateurs et les peuples colonisés.</a:t>
            </a:r>
          </a:p>
          <a:p>
            <a:pPr marL="256032" indent="-256032" defTabSz="448055">
              <a:lnSpc>
                <a:spcPct val="120000"/>
              </a:lnSpc>
              <a:spcBef>
                <a:spcPts val="700"/>
              </a:spcBef>
              <a:buClr>
                <a:srgbClr val="FFCD00"/>
              </a:buClr>
              <a:defRPr sz="1470">
                <a:solidFill>
                  <a:srgbClr val="FFFFFF"/>
                </a:solidFill>
                <a:latin typeface="+mn-lt"/>
                <a:ea typeface="+mn-ea"/>
                <a:cs typeface="+mn-cs"/>
                <a:sym typeface="Roboto Light"/>
              </a:defRPr>
            </a:pPr>
            <a:r>
              <a:t>Ces rapports sont caractérisés par l’exploitation économique des territoires et des personnes et les classifications sociale et raciale inférieures des peuples selon la couleur de leur peau.</a:t>
            </a:r>
          </a:p>
          <a:p>
            <a:pPr marL="256032" indent="-256032" defTabSz="448055">
              <a:lnSpc>
                <a:spcPct val="120000"/>
              </a:lnSpc>
              <a:spcBef>
                <a:spcPts val="700"/>
              </a:spcBef>
              <a:buClr>
                <a:srgbClr val="FFCD00"/>
              </a:buClr>
              <a:defRPr sz="1470">
                <a:solidFill>
                  <a:srgbClr val="FFFFFF"/>
                </a:solidFill>
                <a:latin typeface="+mn-lt"/>
                <a:ea typeface="+mn-ea"/>
                <a:cs typeface="+mn-cs"/>
                <a:sym typeface="Roboto Light"/>
              </a:defRPr>
            </a:pPr>
            <a:r>
              <a:t> Cette colonialité du pouvoir a donné lieu à la hiérarchisation des peuples et à l’imposition du modèle économique capitaliste en Amérique latine, avec la volonté d’étendre ce modèle économique partout dans le monde (Quíjano, 2000).</a:t>
            </a:r>
          </a:p>
        </p:txBody>
      </p:sp>
      <p:pic>
        <p:nvPicPr>
          <p:cNvPr id="214" name="Picture 4" descr="Picture 4"/>
          <p:cNvPicPr>
            <a:picLocks noChangeAspect="1"/>
          </p:cNvPicPr>
          <p:nvPr/>
        </p:nvPicPr>
        <p:blipFill>
          <a:blip r:embed="rId3"/>
          <a:srcRect l="2137" t="1840" r="3423" b="1838"/>
          <a:stretch>
            <a:fillRect/>
          </a:stretch>
        </p:blipFill>
        <p:spPr>
          <a:xfrm>
            <a:off x="381998" y="1705682"/>
            <a:ext cx="5983111" cy="4515745"/>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5"/>
                </a:cubicBezTo>
                <a:cubicBezTo>
                  <a:pt x="-961" y="7037"/>
                  <a:pt x="-961" y="13558"/>
                  <a:pt x="2882" y="17579"/>
                </a:cubicBezTo>
                <a:cubicBezTo>
                  <a:pt x="6724" y="21600"/>
                  <a:pt x="12954" y="21600"/>
                  <a:pt x="16796" y="17579"/>
                </a:cubicBezTo>
                <a:cubicBezTo>
                  <a:pt x="20639" y="13558"/>
                  <a:pt x="20639" y="7037"/>
                  <a:pt x="16796" y="3015"/>
                </a:cubicBezTo>
                <a:cubicBezTo>
                  <a:pt x="14875" y="1005"/>
                  <a:pt x="12357" y="0"/>
                  <a:pt x="9839" y="0"/>
                </a:cubicBezTo>
                <a:close/>
              </a:path>
            </a:pathLst>
          </a:custGeom>
          <a:ln w="12700">
            <a:miter lim="400000"/>
          </a:ln>
        </p:spPr>
      </p:pic>
      <p:sp>
        <p:nvSpPr>
          <p:cNvPr id="215" name="Rectangle 31"/>
          <p:cNvSpPr/>
          <p:nvPr/>
        </p:nvSpPr>
        <p:spPr>
          <a:xfrm>
            <a:off x="406217" y="1153062"/>
            <a:ext cx="11139232" cy="9323"/>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re 1"/>
          <p:cNvSpPr txBox="1">
            <a:spLocks noGrp="1"/>
          </p:cNvSpPr>
          <p:nvPr>
            <p:ph type="title"/>
          </p:nvPr>
        </p:nvSpPr>
        <p:spPr>
          <a:xfrm>
            <a:off x="5069938" y="215502"/>
            <a:ext cx="6754578" cy="1344703"/>
          </a:xfrm>
          <a:prstGeom prst="rect">
            <a:avLst/>
          </a:prstGeom>
        </p:spPr>
        <p:txBody>
          <a:bodyPr/>
          <a:lstStyle/>
          <a:p>
            <a:pPr defTabSz="566927">
              <a:lnSpc>
                <a:spcPct val="100000"/>
              </a:lnSpc>
              <a:defRPr sz="3843">
                <a:latin typeface="Volkhov Regular"/>
                <a:ea typeface="Volkhov Regular"/>
                <a:cs typeface="Volkhov Regular"/>
                <a:sym typeface="Volkhov Regular"/>
              </a:defRPr>
            </a:pPr>
            <a:r>
              <a:t>Colonialité des savoirs :</a:t>
            </a:r>
            <a:br/>
            <a:r>
              <a:t>La domination épistémique</a:t>
            </a:r>
          </a:p>
        </p:txBody>
      </p:sp>
      <p:pic>
        <p:nvPicPr>
          <p:cNvPr id="220" name="Picture 2" descr="Picture 2"/>
          <p:cNvPicPr>
            <a:picLocks noChangeAspect="1"/>
          </p:cNvPicPr>
          <p:nvPr/>
        </p:nvPicPr>
        <p:blipFill>
          <a:blip r:embed="rId3"/>
          <a:srcRect l="16310" t="476" r="321" b="21583"/>
          <a:stretch>
            <a:fillRect/>
          </a:stretch>
        </p:blipFill>
        <p:spPr>
          <a:xfrm>
            <a:off x="19" y="10"/>
            <a:ext cx="4639714" cy="6857990"/>
          </a:xfrm>
          <a:prstGeom prst="rect">
            <a:avLst/>
          </a:prstGeom>
          <a:ln w="12700">
            <a:miter lim="400000"/>
          </a:ln>
        </p:spPr>
      </p:pic>
      <p:sp>
        <p:nvSpPr>
          <p:cNvPr id="221" name="Espace réservé du contenu 2"/>
          <p:cNvSpPr txBox="1">
            <a:spLocks noGrp="1"/>
          </p:cNvSpPr>
          <p:nvPr>
            <p:ph type="body" sz="half" idx="1"/>
          </p:nvPr>
        </p:nvSpPr>
        <p:spPr>
          <a:xfrm>
            <a:off x="5090415" y="1864520"/>
            <a:ext cx="6713625" cy="4834241"/>
          </a:xfrm>
          <a:prstGeom prst="rect">
            <a:avLst/>
          </a:prstGeom>
        </p:spPr>
        <p:txBody>
          <a:bodyPr>
            <a:normAutofit lnSpcReduction="10000"/>
          </a:bodyPr>
          <a:lstStyle/>
          <a:p>
            <a:pPr marL="271707" indent="-271707" defTabSz="475487">
              <a:lnSpc>
                <a:spcPct val="130000"/>
              </a:lnSpc>
              <a:spcBef>
                <a:spcPts val="700"/>
              </a:spcBef>
              <a:buClr>
                <a:srgbClr val="FFCD00"/>
              </a:buClr>
              <a:defRPr sz="1560">
                <a:latin typeface="+mn-lt"/>
                <a:ea typeface="+mn-ea"/>
                <a:cs typeface="+mn-cs"/>
                <a:sym typeface="Roboto Light"/>
              </a:defRPr>
            </a:pPr>
            <a:r>
              <a:t>En sciences sociales, le terme « épistème » fait référence aux connaissances (philosophie, sciences, spiritualités, culture, etc.) qui forment un corps d’idées et qui ont une influence sur la manière dont un groupe social va percevoir et interpréter le monde à une époque donnée.</a:t>
            </a:r>
          </a:p>
          <a:p>
            <a:pPr marL="271707" indent="-271707" defTabSz="475487">
              <a:lnSpc>
                <a:spcPct val="130000"/>
              </a:lnSpc>
              <a:spcBef>
                <a:spcPts val="700"/>
              </a:spcBef>
              <a:buClr>
                <a:srgbClr val="FFCD00"/>
              </a:buClr>
              <a:defRPr sz="1560">
                <a:latin typeface="+mn-lt"/>
                <a:ea typeface="+mn-ea"/>
                <a:cs typeface="+mn-cs"/>
                <a:sym typeface="Roboto Light"/>
              </a:defRPr>
            </a:pPr>
            <a:r>
              <a:t>Le sémiologue Walter Mignolo a repris le concept de colonialité afin de démontrer que la domination économique et culturelle (à travers le racisme) a eu pour effet d’engendrer des formes de violences sournoises et silencieuses par l’imposition de nouvelles identités aux personnes, et ce, au moyen d’un vocabulaire et d’une vision eurocentristes de la science (aux sens cartésien et newtonien) et du monde issus des savoirs des personnes qui dominent (Européennes), effaçant et dévalorisant les savoirs et les philosophies des autres peuples, comme ceux des Premiers Peuples ou des peuples afrodescendants. </a:t>
            </a:r>
          </a:p>
          <a:p>
            <a:pPr marL="271707" indent="-271707" defTabSz="475487">
              <a:lnSpc>
                <a:spcPct val="130000"/>
              </a:lnSpc>
              <a:spcBef>
                <a:spcPts val="700"/>
              </a:spcBef>
              <a:buClr>
                <a:srgbClr val="FFCD00"/>
              </a:buClr>
              <a:defRPr sz="1560">
                <a:latin typeface="+mn-lt"/>
                <a:ea typeface="+mn-ea"/>
                <a:cs typeface="+mn-cs"/>
                <a:sym typeface="Roboto Light"/>
              </a:defRPr>
            </a:pPr>
            <a:r>
              <a:t>Cette forme de domination est appelée « colonialité des savoirs » et accompagne la colonialité des pouvoirs (Mignolo, 1995, 2015). </a:t>
            </a:r>
          </a:p>
        </p:txBody>
      </p:sp>
      <p:sp>
        <p:nvSpPr>
          <p:cNvPr id="222" name="Rectangle 31"/>
          <p:cNvSpPr/>
          <p:nvPr/>
        </p:nvSpPr>
        <p:spPr>
          <a:xfrm>
            <a:off x="5148150" y="1572958"/>
            <a:ext cx="6411265" cy="1270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itre 1"/>
          <p:cNvSpPr txBox="1">
            <a:spLocks noGrp="1"/>
          </p:cNvSpPr>
          <p:nvPr>
            <p:ph type="title"/>
          </p:nvPr>
        </p:nvSpPr>
        <p:spPr>
          <a:xfrm>
            <a:off x="4978120" y="249760"/>
            <a:ext cx="6504976" cy="1512577"/>
          </a:xfrm>
          <a:prstGeom prst="rect">
            <a:avLst/>
          </a:prstGeom>
        </p:spPr>
        <p:txBody>
          <a:bodyPr/>
          <a:lstStyle/>
          <a:p>
            <a:pPr>
              <a:defRPr sz="4500"/>
            </a:pPr>
            <a:r>
              <a:t>Colonialisme :</a:t>
            </a:r>
            <a:br/>
            <a:r>
              <a:t>Domination militaire</a:t>
            </a:r>
          </a:p>
        </p:txBody>
      </p:sp>
      <p:pic>
        <p:nvPicPr>
          <p:cNvPr id="228" name="Picture 2" descr="Picture 2"/>
          <p:cNvPicPr>
            <a:picLocks noChangeAspect="1"/>
          </p:cNvPicPr>
          <p:nvPr/>
        </p:nvPicPr>
        <p:blipFill>
          <a:blip r:embed="rId3"/>
          <a:stretch>
            <a:fillRect/>
          </a:stretch>
        </p:blipFill>
        <p:spPr>
          <a:xfrm>
            <a:off x="-5065" y="9"/>
            <a:ext cx="4749134" cy="6857991"/>
          </a:xfrm>
          <a:prstGeom prst="rect">
            <a:avLst/>
          </a:prstGeom>
          <a:ln w="12700">
            <a:miter lim="400000"/>
          </a:ln>
        </p:spPr>
      </p:pic>
      <p:sp>
        <p:nvSpPr>
          <p:cNvPr id="229" name="Espace réservé du contenu 2"/>
          <p:cNvSpPr txBox="1">
            <a:spLocks noGrp="1"/>
          </p:cNvSpPr>
          <p:nvPr>
            <p:ph type="body" idx="1"/>
          </p:nvPr>
        </p:nvSpPr>
        <p:spPr>
          <a:xfrm>
            <a:off x="4963256" y="2106690"/>
            <a:ext cx="7079343" cy="5599710"/>
          </a:xfrm>
          <a:prstGeom prst="rect">
            <a:avLst/>
          </a:prstGeom>
        </p:spPr>
        <p:txBody>
          <a:bodyPr/>
          <a:lstStyle/>
          <a:p>
            <a:pPr marL="317500" indent="-317500">
              <a:lnSpc>
                <a:spcPct val="140000"/>
              </a:lnSpc>
              <a:buClr>
                <a:srgbClr val="FFCD00"/>
              </a:buClr>
              <a:defRPr sz="2100">
                <a:latin typeface="+mn-lt"/>
                <a:ea typeface="+mn-ea"/>
                <a:cs typeface="+mn-cs"/>
                <a:sym typeface="Roboto Light"/>
              </a:defRPr>
            </a:pPr>
            <a:r>
              <a:t>Le colonialisme doit aussi être compris comme un système de domination qui se développe par l’entremise d’administrations gouvernementales et militaires autonomes au sein des pays colonisés avec des effets </a:t>
            </a:r>
            <a:br/>
            <a:r>
              <a:t>à long terme sur les peuples.</a:t>
            </a:r>
          </a:p>
          <a:p>
            <a:pPr marL="317500" indent="-317500">
              <a:lnSpc>
                <a:spcPct val="140000"/>
              </a:lnSpc>
              <a:buClr>
                <a:srgbClr val="FFCD00"/>
              </a:buClr>
              <a:defRPr sz="2100">
                <a:latin typeface="+mn-lt"/>
                <a:ea typeface="+mn-ea"/>
                <a:cs typeface="+mn-cs"/>
                <a:sym typeface="Roboto Light"/>
              </a:defRPr>
            </a:pPr>
            <a:r>
              <a:t>C’est également un processus qui a emprisonné les nouveaux.elles arrivant.e.s et les peuples colonisés au sein de relations tout aussi complexes que traumatiques et souvent mortelles, lorsqu’elles opposent la résistance des peuples à la domination coloniale (Loomba, 2005). </a:t>
            </a:r>
          </a:p>
        </p:txBody>
      </p:sp>
      <p:sp>
        <p:nvSpPr>
          <p:cNvPr id="230" name="Rectangle 14"/>
          <p:cNvSpPr/>
          <p:nvPr/>
        </p:nvSpPr>
        <p:spPr>
          <a:xfrm>
            <a:off x="5044629" y="1783297"/>
            <a:ext cx="5995996" cy="1454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ectangle 72"/>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235" name="Picture 4" descr="Picture 4"/>
          <p:cNvPicPr>
            <a:picLocks noChangeAspect="1"/>
          </p:cNvPicPr>
          <p:nvPr/>
        </p:nvPicPr>
        <p:blipFill>
          <a:blip r:embed="rId3">
            <a:alphaModFix amt="55000"/>
          </a:blip>
          <a:srcRect l="4129" t="31562" b="1238"/>
          <a:stretch>
            <a:fillRect/>
          </a:stretch>
        </p:blipFill>
        <p:spPr>
          <a:xfrm>
            <a:off x="20" y="-12699"/>
            <a:ext cx="12191980" cy="6858000"/>
          </a:xfrm>
          <a:prstGeom prst="rect">
            <a:avLst/>
          </a:prstGeom>
          <a:ln w="12700">
            <a:miter lim="400000"/>
          </a:ln>
        </p:spPr>
      </p:pic>
      <p:sp>
        <p:nvSpPr>
          <p:cNvPr id="236" name="Titre 1"/>
          <p:cNvSpPr txBox="1">
            <a:spLocks noGrp="1"/>
          </p:cNvSpPr>
          <p:nvPr>
            <p:ph type="title"/>
          </p:nvPr>
        </p:nvSpPr>
        <p:spPr>
          <a:xfrm>
            <a:off x="335461" y="2650699"/>
            <a:ext cx="4217033" cy="2379669"/>
          </a:xfrm>
          <a:prstGeom prst="rect">
            <a:avLst/>
          </a:prstGeom>
        </p:spPr>
        <p:txBody>
          <a:bodyPr/>
          <a:lstStyle/>
          <a:p>
            <a:pPr algn="r">
              <a:defRPr sz="4600">
                <a:latin typeface="Volkhov Regular"/>
                <a:ea typeface="Volkhov Regular"/>
                <a:cs typeface="Volkhov Regular"/>
                <a:sym typeface="Volkhov Regular"/>
              </a:defRPr>
            </a:pPr>
            <a:r>
              <a:t>Colonialisme :</a:t>
            </a:r>
            <a:br/>
            <a:r>
              <a:t>Domination militaire </a:t>
            </a:r>
          </a:p>
        </p:txBody>
      </p:sp>
      <p:sp>
        <p:nvSpPr>
          <p:cNvPr id="237" name="Espace réservé du contenu 2"/>
          <p:cNvSpPr txBox="1">
            <a:spLocks noGrp="1"/>
          </p:cNvSpPr>
          <p:nvPr>
            <p:ph type="body" idx="1"/>
          </p:nvPr>
        </p:nvSpPr>
        <p:spPr>
          <a:xfrm>
            <a:off x="5139047" y="154212"/>
            <a:ext cx="6750692" cy="6564087"/>
          </a:xfrm>
          <a:prstGeom prst="rect">
            <a:avLst/>
          </a:prstGeom>
        </p:spPr>
        <p:txBody>
          <a:bodyPr anchor="ctr">
            <a:normAutofit lnSpcReduction="10000"/>
          </a:bodyPr>
          <a:lstStyle/>
          <a:p>
            <a:pPr marL="342900" indent="-342900" defTabSz="685800">
              <a:lnSpc>
                <a:spcPct val="120000"/>
              </a:lnSpc>
              <a:spcBef>
                <a:spcPts val="1100"/>
              </a:spcBef>
              <a:buClr>
                <a:srgbClr val="FFCD00"/>
              </a:buClr>
              <a:buSzPct val="150000"/>
              <a:defRPr sz="2400">
                <a:latin typeface="+mn-lt"/>
                <a:ea typeface="+mn-ea"/>
                <a:cs typeface="+mn-cs"/>
                <a:sym typeface="Roboto Light"/>
              </a:defRPr>
            </a:pPr>
            <a:r>
              <a:t>Le colonialisme s’accompagne presque toujours de l’extermination, de la terreur et </a:t>
            </a:r>
            <a:br/>
            <a:r>
              <a:t>de tueries ordonnées des peuples colonisés sous forme de guerres ou de génocides, </a:t>
            </a:r>
            <a:br/>
            <a:r>
              <a:t>sur une courte ou une longue période </a:t>
            </a:r>
            <a:br/>
            <a:r>
              <a:t>(Le Cour Grandmaison, 2005, El Mechat; 2014). Par le racisme, les peuples colonisés sont coupables avant même d’être jugés. </a:t>
            </a:r>
          </a:p>
          <a:p>
            <a:pPr marL="342900" indent="-342900" defTabSz="685800">
              <a:lnSpc>
                <a:spcPct val="120000"/>
              </a:lnSpc>
              <a:spcBef>
                <a:spcPts val="1100"/>
              </a:spcBef>
              <a:buClr>
                <a:srgbClr val="FFCD00"/>
              </a:buClr>
              <a:buSzPct val="150000"/>
              <a:defRPr sz="2400">
                <a:latin typeface="+mn-lt"/>
                <a:ea typeface="+mn-ea"/>
                <a:cs typeface="+mn-cs"/>
                <a:sym typeface="Roboto Light"/>
              </a:defRPr>
            </a:pPr>
            <a:r>
              <a:t>Par le fait même de s’opposer au projet colonial et par leur résistance et leur refus de la domination, les personnes colonisées sont catégorisées comme des « criminelles ou rebelles » et sont plus susceptibles d’être arbitrairement surveillées, interpelées et punies.</a:t>
            </a:r>
          </a:p>
        </p:txBody>
      </p:sp>
      <p:sp>
        <p:nvSpPr>
          <p:cNvPr id="238" name="Straight Connector 17"/>
          <p:cNvSpPr/>
          <p:nvPr/>
        </p:nvSpPr>
        <p:spPr>
          <a:xfrm flipH="1">
            <a:off x="4928320" y="413656"/>
            <a:ext cx="0" cy="6074229"/>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Rectangle 70"/>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243" name="Picture 2" descr="Picture 2"/>
          <p:cNvPicPr>
            <a:picLocks noChangeAspect="1"/>
          </p:cNvPicPr>
          <p:nvPr/>
        </p:nvPicPr>
        <p:blipFill>
          <a:blip r:embed="rId3">
            <a:alphaModFix amt="44714"/>
          </a:blip>
          <a:srcRect t="48029" b="11891"/>
          <a:stretch>
            <a:fillRect/>
          </a:stretch>
        </p:blipFill>
        <p:spPr>
          <a:xfrm>
            <a:off x="19" y="0"/>
            <a:ext cx="12191981" cy="6858000"/>
          </a:xfrm>
          <a:prstGeom prst="rect">
            <a:avLst/>
          </a:prstGeom>
          <a:ln w="12700">
            <a:miter lim="400000"/>
          </a:ln>
        </p:spPr>
      </p:pic>
      <p:sp>
        <p:nvSpPr>
          <p:cNvPr id="244" name="Espace réservé du contenu 2"/>
          <p:cNvSpPr txBox="1">
            <a:spLocks noGrp="1"/>
          </p:cNvSpPr>
          <p:nvPr>
            <p:ph type="body" idx="1"/>
          </p:nvPr>
        </p:nvSpPr>
        <p:spPr>
          <a:xfrm>
            <a:off x="4986647" y="154212"/>
            <a:ext cx="6750692" cy="6564087"/>
          </a:xfrm>
          <a:prstGeom prst="rect">
            <a:avLst/>
          </a:prstGeom>
        </p:spPr>
        <p:txBody>
          <a:bodyPr anchor="ctr"/>
          <a:lstStyle/>
          <a:p>
            <a:pPr marL="320039" indent="-320039" defTabSz="640079">
              <a:lnSpc>
                <a:spcPct val="120000"/>
              </a:lnSpc>
              <a:buClr>
                <a:srgbClr val="FFCD00"/>
              </a:buClr>
              <a:buSzPct val="150000"/>
              <a:defRPr sz="2240">
                <a:latin typeface="+mn-lt"/>
                <a:ea typeface="+mn-ea"/>
                <a:cs typeface="+mn-cs"/>
                <a:sym typeface="Roboto Light"/>
              </a:defRPr>
            </a:pPr>
            <a:r>
              <a:t>L’instauration d’une gouvernance coloniale </a:t>
            </a:r>
            <a:br/>
            <a:r>
              <a:t>a largement été aidée par le pouvoir militaire </a:t>
            </a:r>
            <a:br/>
            <a:r>
              <a:t>et par l’imposition de régimes juridiques paradoxalement très éloignés des idéaux d’égalité, de liberté et de fraternité dont les citoyen.ne.s européen.ne.s bénéficiaient.</a:t>
            </a:r>
          </a:p>
          <a:p>
            <a:pPr marL="320039" indent="-320039" defTabSz="640079">
              <a:lnSpc>
                <a:spcPct val="120000"/>
              </a:lnSpc>
              <a:buClr>
                <a:srgbClr val="FFCD00"/>
              </a:buClr>
              <a:buSzPct val="150000"/>
              <a:defRPr sz="2240">
                <a:latin typeface="+mn-lt"/>
                <a:ea typeface="+mn-ea"/>
                <a:cs typeface="+mn-cs"/>
                <a:sym typeface="Roboto Light"/>
              </a:defRPr>
            </a:pPr>
            <a:r>
              <a:t>Les citoyen.ne.s des colonies de peuplement bénéficiaient des lois des pays coloniaux, </a:t>
            </a:r>
            <a:br/>
            <a:r>
              <a:t>c’est-à-dire, des législations appliquées en Angleterre ou en France, les peuples colonisés se voyaient exclus de l’application de ces législations et étaient souvent soumis à des régimes d’exception législative constitués de lois spéciales limitant de manière importante leurs libertés civiques et l’exercice de leurs droits fondamentaux.</a:t>
            </a:r>
          </a:p>
        </p:txBody>
      </p:sp>
      <p:sp>
        <p:nvSpPr>
          <p:cNvPr id="246" name="Titre 1"/>
          <p:cNvSpPr txBox="1">
            <a:spLocks noGrp="1"/>
          </p:cNvSpPr>
          <p:nvPr>
            <p:ph type="title"/>
          </p:nvPr>
        </p:nvSpPr>
        <p:spPr>
          <a:xfrm>
            <a:off x="233861" y="2460199"/>
            <a:ext cx="4217033" cy="2379669"/>
          </a:xfrm>
          <a:prstGeom prst="rect">
            <a:avLst/>
          </a:prstGeom>
        </p:spPr>
        <p:txBody>
          <a:bodyPr/>
          <a:lstStyle/>
          <a:p>
            <a:pPr algn="r">
              <a:defRPr sz="4600">
                <a:latin typeface="Volkhov Regular"/>
                <a:ea typeface="Volkhov Regular"/>
                <a:cs typeface="Volkhov Regular"/>
                <a:sym typeface="Volkhov Regular"/>
              </a:defRPr>
            </a:pPr>
            <a:r>
              <a:t>Colonialisme :</a:t>
            </a:r>
            <a:br/>
            <a:r>
              <a:t>Domination juridique </a:t>
            </a:r>
          </a:p>
        </p:txBody>
      </p:sp>
      <p:sp>
        <p:nvSpPr>
          <p:cNvPr id="7" name="Straight Connector 17">
            <a:extLst>
              <a:ext uri="{FF2B5EF4-FFF2-40B4-BE49-F238E27FC236}">
                <a16:creationId xmlns:a16="http://schemas.microsoft.com/office/drawing/2014/main" id="{877E0D06-E1C9-AE42-8689-E0E9B783791C}"/>
              </a:ext>
            </a:extLst>
          </p:cNvPr>
          <p:cNvSpPr/>
          <p:nvPr/>
        </p:nvSpPr>
        <p:spPr>
          <a:xfrm flipH="1">
            <a:off x="4775920" y="413656"/>
            <a:ext cx="0" cy="6074229"/>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2" descr="Picture 2"/>
          <p:cNvPicPr>
            <a:picLocks noChangeAspect="1"/>
          </p:cNvPicPr>
          <p:nvPr/>
        </p:nvPicPr>
        <p:blipFill>
          <a:blip r:embed="rId3"/>
          <a:srcRect l="24256" t="1000"/>
          <a:stretch>
            <a:fillRect/>
          </a:stretch>
        </p:blipFill>
        <p:spPr>
          <a:xfrm>
            <a:off x="6517439" y="9"/>
            <a:ext cx="7390149" cy="6858060"/>
          </a:xfrm>
          <a:prstGeom prst="rect">
            <a:avLst/>
          </a:prstGeom>
          <a:ln w="12700">
            <a:miter lim="400000"/>
          </a:ln>
        </p:spPr>
      </p:pic>
      <p:sp>
        <p:nvSpPr>
          <p:cNvPr id="117" name="Titre 1"/>
          <p:cNvSpPr txBox="1">
            <a:spLocks noGrp="1"/>
          </p:cNvSpPr>
          <p:nvPr>
            <p:ph type="title"/>
          </p:nvPr>
        </p:nvSpPr>
        <p:spPr>
          <a:xfrm>
            <a:off x="531680" y="279531"/>
            <a:ext cx="5682340" cy="1744702"/>
          </a:xfrm>
          <a:prstGeom prst="rect">
            <a:avLst/>
          </a:prstGeom>
        </p:spPr>
        <p:txBody>
          <a:bodyPr/>
          <a:lstStyle/>
          <a:p>
            <a:r>
              <a:t>L’être humain</a:t>
            </a:r>
          </a:p>
        </p:txBody>
      </p:sp>
      <p:sp>
        <p:nvSpPr>
          <p:cNvPr id="118" name="Espace réservé du contenu 2"/>
          <p:cNvSpPr txBox="1">
            <a:spLocks noGrp="1"/>
          </p:cNvSpPr>
          <p:nvPr>
            <p:ph type="body" sz="half" idx="1"/>
          </p:nvPr>
        </p:nvSpPr>
        <p:spPr>
          <a:xfrm>
            <a:off x="536406" y="1817349"/>
            <a:ext cx="5307046" cy="4599993"/>
          </a:xfrm>
          <a:prstGeom prst="rect">
            <a:avLst/>
          </a:prstGeom>
        </p:spPr>
        <p:txBody>
          <a:bodyPr anchor="ctr">
            <a:normAutofit fontScale="92500"/>
          </a:bodyPr>
          <a:lstStyle/>
          <a:p>
            <a:pPr marL="292100" indent="-292100" defTabSz="841247">
              <a:lnSpc>
                <a:spcPts val="3400"/>
              </a:lnSpc>
              <a:spcBef>
                <a:spcPts val="900"/>
              </a:spcBef>
              <a:buClr>
                <a:srgbClr val="FFCD00"/>
              </a:buClr>
              <a:defRPr sz="2208">
                <a:latin typeface="+mn-lt"/>
                <a:ea typeface="+mn-ea"/>
                <a:cs typeface="+mn-cs"/>
                <a:sym typeface="Roboto Light"/>
              </a:defRPr>
            </a:pPr>
            <a:r>
              <a:t>Notre conception de l’être humain est influencée par notre contexte historique. </a:t>
            </a:r>
          </a:p>
          <a:p>
            <a:pPr marL="292100" indent="-292100" defTabSz="841247">
              <a:lnSpc>
                <a:spcPts val="3400"/>
              </a:lnSpc>
              <a:spcBef>
                <a:spcPts val="900"/>
              </a:spcBef>
              <a:buClr>
                <a:srgbClr val="FFCD00"/>
              </a:buClr>
              <a:defRPr sz="2208">
                <a:latin typeface="+mn-lt"/>
                <a:ea typeface="+mn-ea"/>
                <a:cs typeface="+mn-cs"/>
                <a:sym typeface="Roboto Light"/>
              </a:defRPr>
            </a:pPr>
            <a:r>
              <a:t>L’histoire humaine est caractérisée </a:t>
            </a:r>
            <a:br/>
            <a:r>
              <a:t>par des rapports de domination, notamment entre les nations.</a:t>
            </a:r>
          </a:p>
          <a:p>
            <a:pPr marL="292100" indent="-292100" defTabSz="841247">
              <a:lnSpc>
                <a:spcPts val="3400"/>
              </a:lnSpc>
              <a:spcBef>
                <a:spcPts val="900"/>
              </a:spcBef>
              <a:buClr>
                <a:srgbClr val="FFCD00"/>
              </a:buClr>
              <a:defRPr sz="2208">
                <a:latin typeface="+mn-lt"/>
                <a:ea typeface="+mn-ea"/>
                <a:cs typeface="+mn-cs"/>
                <a:sym typeface="Roboto Light"/>
              </a:defRPr>
            </a:pPr>
            <a:r>
              <a:t>Étudier le colonialisme et son héritage actuel permet de mieux comprendre </a:t>
            </a:r>
            <a:br/>
            <a:r>
              <a:t>qui nous sommes, individuellement </a:t>
            </a:r>
            <a:br/>
            <a:r>
              <a:t>et collectivement. </a:t>
            </a:r>
          </a:p>
        </p:txBody>
      </p:sp>
      <p:sp>
        <p:nvSpPr>
          <p:cNvPr id="119" name="Rectangle 14"/>
          <p:cNvSpPr/>
          <p:nvPr/>
        </p:nvSpPr>
        <p:spPr>
          <a:xfrm>
            <a:off x="619009" y="1651024"/>
            <a:ext cx="4978839" cy="1337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Aigle.psd" descr="Aigle.psd"/>
          <p:cNvPicPr>
            <a:picLocks noChangeAspect="1"/>
          </p:cNvPicPr>
          <p:nvPr/>
        </p:nvPicPr>
        <p:blipFill>
          <a:blip r:embed="rId3">
            <a:alphaModFix amt="44749"/>
          </a:blip>
          <a:stretch>
            <a:fillRect/>
          </a:stretch>
        </p:blipFill>
        <p:spPr>
          <a:xfrm>
            <a:off x="0" y="0"/>
            <a:ext cx="12192000" cy="6858000"/>
          </a:xfrm>
          <a:prstGeom prst="rect">
            <a:avLst/>
          </a:prstGeom>
          <a:ln w="12700">
            <a:miter lim="400000"/>
          </a:ln>
        </p:spPr>
      </p:pic>
      <p:sp>
        <p:nvSpPr>
          <p:cNvPr id="251" name="Espace réservé du contenu 2"/>
          <p:cNvSpPr txBox="1">
            <a:spLocks noGrp="1"/>
          </p:cNvSpPr>
          <p:nvPr>
            <p:ph type="body" idx="1"/>
          </p:nvPr>
        </p:nvSpPr>
        <p:spPr>
          <a:xfrm>
            <a:off x="4986647" y="282920"/>
            <a:ext cx="7075044" cy="6332070"/>
          </a:xfrm>
          <a:prstGeom prst="rect">
            <a:avLst/>
          </a:prstGeom>
        </p:spPr>
        <p:txBody>
          <a:bodyPr anchor="ctr"/>
          <a:lstStyle/>
          <a:p>
            <a:pPr marL="406400" indent="-406400">
              <a:lnSpc>
                <a:spcPct val="120000"/>
              </a:lnSpc>
              <a:spcBef>
                <a:spcPts val="1500"/>
              </a:spcBef>
              <a:buClr>
                <a:srgbClr val="FFCD00"/>
              </a:buClr>
              <a:buSzPct val="150000"/>
              <a:defRPr sz="2500">
                <a:latin typeface="+mn-lt"/>
                <a:ea typeface="+mn-ea"/>
                <a:cs typeface="+mn-cs"/>
                <a:sym typeface="Roboto Light"/>
              </a:defRPr>
            </a:pPr>
            <a:r>
              <a:t>La Loi sur les Indiens est un exemple de législation coloniale d’exception sexiste et raciste ayant défini les Premiers Peuples à partir de caractéristiques raciales et leur ayant imposé un régime juridique différent de celui des Canadien.ne.s et des Québécois.e.s. </a:t>
            </a:r>
          </a:p>
          <a:p>
            <a:pPr marL="406400" indent="-406400">
              <a:lnSpc>
                <a:spcPct val="130000"/>
              </a:lnSpc>
              <a:spcBef>
                <a:spcPts val="1500"/>
              </a:spcBef>
              <a:buClr>
                <a:srgbClr val="FFCD00"/>
              </a:buClr>
              <a:buSzPct val="150000"/>
              <a:defRPr sz="2500">
                <a:latin typeface="+mn-lt"/>
                <a:ea typeface="+mn-ea"/>
                <a:cs typeface="+mn-cs"/>
                <a:sym typeface="Roboto Light"/>
              </a:defRPr>
            </a:pPr>
            <a:r>
              <a:t>Ces régimes spéciaux étaient et sont encore considérés comme des régimes d’exception qui empêchent les peuples touchés par la colonisation d’accéder à une citoyenneté pleine et entière et de bénéficier des mêmes droits </a:t>
            </a:r>
            <a:br/>
            <a:r>
              <a:t>et libertés que les citoyen.ne.s de ces États.</a:t>
            </a:r>
          </a:p>
        </p:txBody>
      </p:sp>
      <p:sp>
        <p:nvSpPr>
          <p:cNvPr id="252" name="Titre 1"/>
          <p:cNvSpPr txBox="1">
            <a:spLocks noGrp="1"/>
          </p:cNvSpPr>
          <p:nvPr>
            <p:ph type="title"/>
          </p:nvPr>
        </p:nvSpPr>
        <p:spPr>
          <a:xfrm>
            <a:off x="233861" y="2117299"/>
            <a:ext cx="4217033" cy="2379669"/>
          </a:xfrm>
          <a:prstGeom prst="rect">
            <a:avLst/>
          </a:prstGeom>
        </p:spPr>
        <p:txBody>
          <a:bodyPr/>
          <a:lstStyle/>
          <a:p>
            <a:pPr algn="r">
              <a:defRPr sz="4600">
                <a:latin typeface="Volkhov Regular"/>
                <a:ea typeface="Volkhov Regular"/>
                <a:cs typeface="Volkhov Regular"/>
                <a:sym typeface="Volkhov Regular"/>
              </a:defRPr>
            </a:pPr>
            <a:r>
              <a:t>Colonialisme :</a:t>
            </a:r>
            <a:br/>
            <a:r>
              <a:t>Domination juridique </a:t>
            </a:r>
          </a:p>
        </p:txBody>
      </p:sp>
      <p:sp>
        <p:nvSpPr>
          <p:cNvPr id="6" name="Straight Connector 17">
            <a:extLst>
              <a:ext uri="{FF2B5EF4-FFF2-40B4-BE49-F238E27FC236}">
                <a16:creationId xmlns:a16="http://schemas.microsoft.com/office/drawing/2014/main" id="{202DEC7F-5CFD-9A4B-B947-CDF4687E802E}"/>
              </a:ext>
            </a:extLst>
          </p:cNvPr>
          <p:cNvSpPr/>
          <p:nvPr/>
        </p:nvSpPr>
        <p:spPr>
          <a:xfrm flipH="1">
            <a:off x="4721492" y="609599"/>
            <a:ext cx="0" cy="5725778"/>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Titre 1"/>
          <p:cNvSpPr txBox="1">
            <a:spLocks noGrp="1"/>
          </p:cNvSpPr>
          <p:nvPr>
            <p:ph type="title"/>
          </p:nvPr>
        </p:nvSpPr>
        <p:spPr>
          <a:xfrm>
            <a:off x="266517" y="236788"/>
            <a:ext cx="7107600" cy="1521813"/>
          </a:xfrm>
          <a:prstGeom prst="rect">
            <a:avLst/>
          </a:prstGeom>
        </p:spPr>
        <p:txBody>
          <a:bodyPr/>
          <a:lstStyle/>
          <a:p>
            <a:pPr>
              <a:lnSpc>
                <a:spcPct val="100000"/>
              </a:lnSpc>
              <a:defRPr sz="3200">
                <a:latin typeface="Volkhov Regular"/>
                <a:ea typeface="Volkhov Regular"/>
                <a:cs typeface="Volkhov Regular"/>
                <a:sym typeface="Volkhov Regular"/>
              </a:defRPr>
            </a:pPr>
            <a:r>
              <a:t>Colonialisme : </a:t>
            </a:r>
            <a:br/>
            <a:r>
              <a:t>Domination culturelle et spirituelle</a:t>
            </a:r>
          </a:p>
        </p:txBody>
      </p:sp>
      <p:sp>
        <p:nvSpPr>
          <p:cNvPr id="258" name="Espace réservé du contenu 2"/>
          <p:cNvSpPr txBox="1">
            <a:spLocks noGrp="1"/>
          </p:cNvSpPr>
          <p:nvPr>
            <p:ph type="body" sz="half" idx="1"/>
          </p:nvPr>
        </p:nvSpPr>
        <p:spPr>
          <a:xfrm>
            <a:off x="256673" y="1831065"/>
            <a:ext cx="6982634" cy="4702630"/>
          </a:xfrm>
          <a:prstGeom prst="rect">
            <a:avLst/>
          </a:prstGeom>
        </p:spPr>
        <p:txBody>
          <a:bodyPr anchor="ctr">
            <a:normAutofit lnSpcReduction="10000"/>
          </a:bodyPr>
          <a:lstStyle/>
          <a:p>
            <a:pPr marL="297833" indent="-297833" defTabSz="521208">
              <a:lnSpc>
                <a:spcPct val="120000"/>
              </a:lnSpc>
              <a:spcBef>
                <a:spcPts val="800"/>
              </a:spcBef>
              <a:buClr>
                <a:srgbClr val="FFCD00"/>
              </a:buClr>
              <a:buSzPct val="100000"/>
              <a:defRPr sz="1824">
                <a:latin typeface="+mn-lt"/>
                <a:ea typeface="+mn-ea"/>
                <a:cs typeface="+mn-cs"/>
                <a:sym typeface="Roboto Light"/>
              </a:defRPr>
            </a:pPr>
            <a:r>
              <a:t>Les différentes formes de domination coloniale sont justifiées par les représentations racistes de ces peuples. </a:t>
            </a:r>
          </a:p>
          <a:p>
            <a:pPr marL="297833" indent="-297833" defTabSz="521208">
              <a:lnSpc>
                <a:spcPct val="120000"/>
              </a:lnSpc>
              <a:spcBef>
                <a:spcPts val="800"/>
              </a:spcBef>
              <a:buClr>
                <a:srgbClr val="FFCD00"/>
              </a:buClr>
              <a:buSzPct val="100000"/>
              <a:defRPr sz="1824">
                <a:latin typeface="+mn-lt"/>
                <a:ea typeface="+mn-ea"/>
                <a:cs typeface="+mn-cs"/>
                <a:sym typeface="Roboto Light"/>
              </a:defRPr>
            </a:pPr>
            <a:r>
              <a:t>En effet, celles qui subissent la colonisation sont souvent perçues comme non civilisées, intellectuellement inférieures, primitives dans leurs cultures et traditions, ignorantes de </a:t>
            </a:r>
            <a:br/>
            <a:r>
              <a:t>la science et des technologies, et souvent profanes, car n’étant pas issues de la religion des personnes colonisatrices. </a:t>
            </a:r>
          </a:p>
          <a:p>
            <a:pPr marL="297833" indent="-297833" defTabSz="521208">
              <a:lnSpc>
                <a:spcPct val="120000"/>
              </a:lnSpc>
              <a:spcBef>
                <a:spcPts val="800"/>
              </a:spcBef>
              <a:buClr>
                <a:srgbClr val="FFCD00"/>
              </a:buClr>
              <a:buSzPct val="100000"/>
              <a:defRPr sz="1824">
                <a:latin typeface="+mn-lt"/>
                <a:ea typeface="+mn-ea"/>
                <a:cs typeface="+mn-cs"/>
                <a:sym typeface="Roboto Light"/>
              </a:defRPr>
            </a:pPr>
            <a:r>
              <a:t>Elles sont également représentées comme des personnes violentes qui menacent la sécurité de la colonie de peuplement </a:t>
            </a:r>
            <a:br/>
            <a:r>
              <a:t>et la consolidation du projet colonial.</a:t>
            </a:r>
          </a:p>
          <a:p>
            <a:pPr marL="297833" indent="-297833" defTabSz="521208">
              <a:lnSpc>
                <a:spcPct val="120000"/>
              </a:lnSpc>
              <a:spcBef>
                <a:spcPts val="800"/>
              </a:spcBef>
              <a:buClr>
                <a:srgbClr val="FFCD00"/>
              </a:buClr>
              <a:buSzPct val="100000"/>
              <a:defRPr sz="1824">
                <a:latin typeface="+mn-lt"/>
                <a:ea typeface="+mn-ea"/>
                <a:cs typeface="+mn-cs"/>
                <a:sym typeface="Roboto Light"/>
              </a:defRPr>
            </a:pPr>
            <a:r>
              <a:t>Ces représentations racisantes cristallisent les peuples colonisés dans une identité qui leur est imposée et qu’il ne leur est plus possible d’altérer ou de modifier (Memmi, 2010). </a:t>
            </a:r>
          </a:p>
        </p:txBody>
      </p:sp>
      <p:pic>
        <p:nvPicPr>
          <p:cNvPr id="259" name="Picture 2" descr="Picture 2"/>
          <p:cNvPicPr>
            <a:picLocks noChangeAspect="1"/>
          </p:cNvPicPr>
          <p:nvPr/>
        </p:nvPicPr>
        <p:blipFill>
          <a:blip r:embed="rId3"/>
          <a:srcRect l="1351" t="1351" r="139"/>
          <a:stretch>
            <a:fillRect/>
          </a:stretch>
        </p:blipFill>
        <p:spPr>
          <a:xfrm>
            <a:off x="7552266" y="9"/>
            <a:ext cx="4639734" cy="6857991"/>
          </a:xfrm>
          <a:prstGeom prst="rect">
            <a:avLst/>
          </a:prstGeom>
          <a:ln w="12700">
            <a:miter lim="400000"/>
          </a:ln>
        </p:spPr>
      </p:pic>
      <p:sp>
        <p:nvSpPr>
          <p:cNvPr id="260" name="Rectangle 31"/>
          <p:cNvSpPr/>
          <p:nvPr/>
        </p:nvSpPr>
        <p:spPr>
          <a:xfrm>
            <a:off x="341352" y="1635288"/>
            <a:ext cx="6882137" cy="7673"/>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Rectangle 70"/>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265" name="Picture 2" descr="Picture 2"/>
          <p:cNvPicPr>
            <a:picLocks noChangeAspect="1"/>
          </p:cNvPicPr>
          <p:nvPr/>
        </p:nvPicPr>
        <p:blipFill>
          <a:blip r:embed="rId3">
            <a:alphaModFix amt="50212"/>
          </a:blip>
          <a:srcRect l="2275" t="2171" r="940" b="18929"/>
          <a:stretch>
            <a:fillRect/>
          </a:stretch>
        </p:blipFill>
        <p:spPr>
          <a:xfrm>
            <a:off x="20" y="0"/>
            <a:ext cx="12191980" cy="6858001"/>
          </a:xfrm>
          <a:prstGeom prst="rect">
            <a:avLst/>
          </a:prstGeom>
          <a:ln w="12700">
            <a:miter lim="400000"/>
          </a:ln>
        </p:spPr>
      </p:pic>
      <p:sp>
        <p:nvSpPr>
          <p:cNvPr id="266" name="Espace réservé du contenu 2"/>
          <p:cNvSpPr txBox="1">
            <a:spLocks noGrp="1"/>
          </p:cNvSpPr>
          <p:nvPr>
            <p:ph type="body" idx="1"/>
          </p:nvPr>
        </p:nvSpPr>
        <p:spPr>
          <a:xfrm>
            <a:off x="4539595" y="645806"/>
            <a:ext cx="7523813" cy="5667988"/>
          </a:xfrm>
          <a:prstGeom prst="rect">
            <a:avLst/>
          </a:prstGeom>
        </p:spPr>
        <p:txBody>
          <a:bodyPr anchor="ctr">
            <a:normAutofit lnSpcReduction="10000"/>
          </a:bodyPr>
          <a:lstStyle/>
          <a:p>
            <a:pPr marL="365759" indent="-365759" defTabSz="822959">
              <a:lnSpc>
                <a:spcPct val="120000"/>
              </a:lnSpc>
              <a:spcBef>
                <a:spcPts val="1300"/>
              </a:spcBef>
              <a:buClr>
                <a:srgbClr val="FFCD00"/>
              </a:buClr>
              <a:buSzPct val="150000"/>
              <a:defRPr sz="2250">
                <a:latin typeface="+mn-lt"/>
                <a:ea typeface="+mn-ea"/>
                <a:cs typeface="+mn-cs"/>
                <a:sym typeface="Roboto Light"/>
              </a:defRPr>
            </a:pPr>
            <a:r>
              <a:t>En effet, ce racisme est enchâssé dans des discours, des médias et des législations qui rendent ces représentations permanentes et qui constituent </a:t>
            </a:r>
            <a:br/>
            <a:r>
              <a:t>le cœur d’un système de domination complet </a:t>
            </a:r>
            <a:br/>
            <a:r>
              <a:t>et complexe. </a:t>
            </a:r>
          </a:p>
          <a:p>
            <a:pPr marL="365759" indent="-365759" defTabSz="822959">
              <a:lnSpc>
                <a:spcPct val="120000"/>
              </a:lnSpc>
              <a:spcBef>
                <a:spcPts val="1300"/>
              </a:spcBef>
              <a:buClr>
                <a:srgbClr val="FFCD00"/>
              </a:buClr>
              <a:buSzPct val="150000"/>
              <a:defRPr sz="2250">
                <a:latin typeface="+mn-lt"/>
                <a:ea typeface="+mn-ea"/>
                <a:cs typeface="+mn-cs"/>
                <a:sym typeface="Roboto Light"/>
              </a:defRPr>
            </a:pPr>
            <a:r>
              <a:t>Les individus touchés par ces représentations deviennent l’image que la personne colonisée ou colonisatrice projette sur eux, une image qui est souvent loin de leur propre identité ou de leur propre parcours </a:t>
            </a:r>
            <a:br/>
            <a:r>
              <a:t>de vie (Fanon) et qui devient absolue. </a:t>
            </a:r>
          </a:p>
          <a:p>
            <a:pPr marL="365759" indent="-365759" defTabSz="822959">
              <a:lnSpc>
                <a:spcPct val="120000"/>
              </a:lnSpc>
              <a:spcBef>
                <a:spcPts val="1300"/>
              </a:spcBef>
              <a:buClr>
                <a:srgbClr val="FFCD00"/>
              </a:buClr>
              <a:buSzPct val="150000"/>
              <a:defRPr sz="2250">
                <a:latin typeface="+mn-lt"/>
                <a:ea typeface="+mn-ea"/>
                <a:cs typeface="+mn-cs"/>
                <a:sym typeface="Roboto Light"/>
              </a:defRPr>
            </a:pPr>
            <a:r>
              <a:t>Ce processus s’accompagne également, selon les colonisations, par divers processus d’effacement de la mémoire et d’atteinte à la dignité humaine des peuples. </a:t>
            </a:r>
          </a:p>
        </p:txBody>
      </p:sp>
      <p:sp>
        <p:nvSpPr>
          <p:cNvPr id="267" name="Titre 1"/>
          <p:cNvSpPr txBox="1">
            <a:spLocks noGrp="1"/>
          </p:cNvSpPr>
          <p:nvPr>
            <p:ph type="title"/>
          </p:nvPr>
        </p:nvSpPr>
        <p:spPr>
          <a:xfrm>
            <a:off x="271672" y="2249874"/>
            <a:ext cx="3734540" cy="2783775"/>
          </a:xfrm>
          <a:prstGeom prst="rect">
            <a:avLst/>
          </a:prstGeom>
        </p:spPr>
        <p:txBody>
          <a:bodyPr/>
          <a:lstStyle/>
          <a:p>
            <a:pPr algn="r" defTabSz="822959">
              <a:lnSpc>
                <a:spcPct val="100000"/>
              </a:lnSpc>
              <a:defRPr sz="4140">
                <a:latin typeface="Volkhov Regular"/>
                <a:ea typeface="Volkhov Regular"/>
                <a:cs typeface="Volkhov Regular"/>
                <a:sym typeface="Volkhov Regular"/>
              </a:defRPr>
            </a:pPr>
            <a:r>
              <a:t>Colonialisme : Domination culturelle </a:t>
            </a:r>
            <a:br/>
            <a:r>
              <a:t>et spirituelle</a:t>
            </a:r>
          </a:p>
        </p:txBody>
      </p:sp>
      <p:sp>
        <p:nvSpPr>
          <p:cNvPr id="268" name="Straight Connector 17"/>
          <p:cNvSpPr/>
          <p:nvPr/>
        </p:nvSpPr>
        <p:spPr>
          <a:xfrm flipH="1">
            <a:off x="4331238" y="797731"/>
            <a:ext cx="1" cy="5378649"/>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Rectangle 70"/>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273" name="Picture 2" descr="Picture 2"/>
          <p:cNvPicPr>
            <a:picLocks noChangeAspect="1"/>
          </p:cNvPicPr>
          <p:nvPr/>
        </p:nvPicPr>
        <p:blipFill>
          <a:blip r:embed="rId3"/>
          <a:srcRect l="12363" t="777" r="24492" b="777"/>
          <a:stretch>
            <a:fillRect/>
          </a:stretch>
        </p:blipFill>
        <p:spPr>
          <a:xfrm>
            <a:off x="5849120" y="-4348"/>
            <a:ext cx="6337277" cy="6866685"/>
          </a:xfrm>
          <a:prstGeom prst="rect">
            <a:avLst/>
          </a:prstGeom>
          <a:ln w="12700">
            <a:miter lim="400000"/>
          </a:ln>
        </p:spPr>
      </p:pic>
      <p:sp>
        <p:nvSpPr>
          <p:cNvPr id="274" name="Titre 1"/>
          <p:cNvSpPr txBox="1">
            <a:spLocks noGrp="1"/>
          </p:cNvSpPr>
          <p:nvPr>
            <p:ph type="title"/>
          </p:nvPr>
        </p:nvSpPr>
        <p:spPr>
          <a:xfrm>
            <a:off x="365607" y="431132"/>
            <a:ext cx="5366899" cy="1242384"/>
          </a:xfrm>
          <a:prstGeom prst="rect">
            <a:avLst/>
          </a:prstGeom>
        </p:spPr>
        <p:txBody>
          <a:bodyPr>
            <a:normAutofit fontScale="90000"/>
          </a:bodyPr>
          <a:lstStyle>
            <a:lvl1pPr defTabSz="713231">
              <a:defRPr sz="3743">
                <a:latin typeface="Volkhov Regular"/>
                <a:ea typeface="Volkhov Regular"/>
                <a:cs typeface="Volkhov Regular"/>
                <a:sym typeface="Volkhov Regular"/>
              </a:defRPr>
            </a:lvl1pPr>
          </a:lstStyle>
          <a:p>
            <a:pPr>
              <a:lnSpc>
                <a:spcPct val="110000"/>
              </a:lnSpc>
            </a:pPr>
            <a:r>
              <a:rPr dirty="0" err="1"/>
              <a:t>Exemples</a:t>
            </a:r>
            <a:r>
              <a:rPr dirty="0"/>
              <a:t> de domination </a:t>
            </a:r>
            <a:r>
              <a:rPr dirty="0" err="1"/>
              <a:t>culturelle</a:t>
            </a:r>
            <a:endParaRPr dirty="0"/>
          </a:p>
        </p:txBody>
      </p:sp>
      <p:sp>
        <p:nvSpPr>
          <p:cNvPr id="275" name="Espace réservé du contenu 2"/>
          <p:cNvSpPr txBox="1">
            <a:spLocks noGrp="1"/>
          </p:cNvSpPr>
          <p:nvPr>
            <p:ph type="body" sz="half" idx="1"/>
          </p:nvPr>
        </p:nvSpPr>
        <p:spPr>
          <a:xfrm>
            <a:off x="365607" y="2055509"/>
            <a:ext cx="5269942" cy="4567447"/>
          </a:xfrm>
          <a:prstGeom prst="rect">
            <a:avLst/>
          </a:prstGeom>
        </p:spPr>
        <p:txBody>
          <a:bodyPr/>
          <a:lstStyle/>
          <a:p>
            <a:pPr marL="0" indent="0" defTabSz="713231">
              <a:lnSpc>
                <a:spcPct val="120000"/>
              </a:lnSpc>
              <a:spcBef>
                <a:spcPts val="1100"/>
              </a:spcBef>
              <a:buClr>
                <a:srgbClr val="FFCD00"/>
              </a:buClr>
              <a:buSzPct val="125000"/>
              <a:buNone/>
              <a:defRPr sz="1950">
                <a:latin typeface="+mn-lt"/>
                <a:ea typeface="+mn-ea"/>
                <a:cs typeface="+mn-cs"/>
                <a:sym typeface="Roboto Light"/>
              </a:defRPr>
            </a:pPr>
            <a:r>
              <a:rPr dirty="0" err="1"/>
              <a:t>L’administration</a:t>
            </a:r>
            <a:r>
              <a:rPr dirty="0"/>
              <a:t> </a:t>
            </a:r>
            <a:r>
              <a:rPr dirty="0" err="1"/>
              <a:t>coloniale</a:t>
            </a:r>
            <a:r>
              <a:rPr dirty="0"/>
              <a:t> impose </a:t>
            </a:r>
            <a:r>
              <a:rPr dirty="0" err="1"/>
              <a:t>sa</a:t>
            </a:r>
            <a:r>
              <a:rPr dirty="0"/>
              <a:t> </a:t>
            </a:r>
            <a:r>
              <a:rPr dirty="0" err="1"/>
              <a:t>propre</a:t>
            </a:r>
            <a:r>
              <a:rPr dirty="0"/>
              <a:t> </a:t>
            </a:r>
            <a:r>
              <a:rPr dirty="0" err="1"/>
              <a:t>histoire</a:t>
            </a:r>
            <a:r>
              <a:rPr dirty="0"/>
              <a:t> et </a:t>
            </a:r>
            <a:r>
              <a:rPr dirty="0" err="1"/>
              <a:t>occulte</a:t>
            </a:r>
            <a:r>
              <a:rPr dirty="0"/>
              <a:t> </a:t>
            </a:r>
            <a:r>
              <a:rPr dirty="0" err="1"/>
              <a:t>l’histoire</a:t>
            </a:r>
            <a:r>
              <a:rPr dirty="0"/>
              <a:t> des </a:t>
            </a:r>
            <a:r>
              <a:rPr dirty="0" err="1"/>
              <a:t>peuples</a:t>
            </a:r>
            <a:r>
              <a:rPr dirty="0"/>
              <a:t> </a:t>
            </a:r>
            <a:r>
              <a:rPr dirty="0" err="1"/>
              <a:t>locaux</a:t>
            </a:r>
            <a:r>
              <a:rPr dirty="0"/>
              <a:t> : </a:t>
            </a:r>
          </a:p>
          <a:p>
            <a:pPr marL="356094" lvl="1" indent="-187692" defTabSz="713231">
              <a:lnSpc>
                <a:spcPct val="120000"/>
              </a:lnSpc>
              <a:spcBef>
                <a:spcPts val="1100"/>
              </a:spcBef>
              <a:buClr>
                <a:srgbClr val="FFCD00"/>
              </a:buClr>
              <a:buSzPct val="175000"/>
              <a:buFontTx/>
              <a:defRPr sz="1482">
                <a:latin typeface="+mn-lt"/>
                <a:ea typeface="+mn-ea"/>
                <a:cs typeface="+mn-cs"/>
                <a:sym typeface="Roboto Light"/>
              </a:defRPr>
            </a:pPr>
            <a:r>
              <a:rPr dirty="0" err="1"/>
              <a:t>en</a:t>
            </a:r>
            <a:r>
              <a:rPr dirty="0"/>
              <a:t> </a:t>
            </a:r>
            <a:r>
              <a:rPr dirty="0" err="1"/>
              <a:t>modifiant</a:t>
            </a:r>
            <a:r>
              <a:rPr dirty="0"/>
              <a:t> la </a:t>
            </a:r>
            <a:r>
              <a:rPr dirty="0" err="1"/>
              <a:t>toponymie</a:t>
            </a:r>
            <a:r>
              <a:rPr dirty="0"/>
              <a:t> des </a:t>
            </a:r>
            <a:r>
              <a:rPr dirty="0" err="1"/>
              <a:t>lieux</a:t>
            </a:r>
            <a:r>
              <a:rPr dirty="0"/>
              <a:t> </a:t>
            </a:r>
            <a:r>
              <a:rPr dirty="0" err="1"/>
              <a:t>nouvellement</a:t>
            </a:r>
            <a:r>
              <a:rPr dirty="0"/>
              <a:t> </a:t>
            </a:r>
            <a:r>
              <a:rPr dirty="0" err="1"/>
              <a:t>conquis</a:t>
            </a:r>
            <a:r>
              <a:rPr dirty="0"/>
              <a:t>;</a:t>
            </a:r>
          </a:p>
          <a:p>
            <a:pPr marL="356094" lvl="1" indent="-187692" defTabSz="713231">
              <a:lnSpc>
                <a:spcPct val="120000"/>
              </a:lnSpc>
              <a:spcBef>
                <a:spcPts val="1100"/>
              </a:spcBef>
              <a:buClr>
                <a:srgbClr val="FFCD00"/>
              </a:buClr>
              <a:buSzPct val="175000"/>
              <a:buFontTx/>
              <a:defRPr sz="1482">
                <a:latin typeface="+mn-lt"/>
                <a:ea typeface="+mn-ea"/>
                <a:cs typeface="+mn-cs"/>
                <a:sym typeface="Roboto Light"/>
              </a:defRPr>
            </a:pPr>
            <a:r>
              <a:rPr dirty="0" err="1"/>
              <a:t>en</a:t>
            </a:r>
            <a:r>
              <a:rPr dirty="0"/>
              <a:t> </a:t>
            </a:r>
            <a:r>
              <a:rPr dirty="0" err="1"/>
              <a:t>renommant</a:t>
            </a:r>
            <a:r>
              <a:rPr dirty="0"/>
              <a:t> les </a:t>
            </a:r>
            <a:r>
              <a:rPr dirty="0" err="1"/>
              <a:t>personnes</a:t>
            </a:r>
            <a:r>
              <a:rPr dirty="0"/>
              <a:t> par le </a:t>
            </a:r>
            <a:r>
              <a:rPr dirty="0" err="1"/>
              <a:t>baptême</a:t>
            </a:r>
            <a:r>
              <a:rPr dirty="0"/>
              <a:t> </a:t>
            </a:r>
            <a:r>
              <a:rPr dirty="0" err="1"/>
              <a:t>ou</a:t>
            </a:r>
            <a:r>
              <a:rPr dirty="0"/>
              <a:t> par souci </a:t>
            </a:r>
            <a:r>
              <a:rPr dirty="0" err="1"/>
              <a:t>d’avoir</a:t>
            </a:r>
            <a:r>
              <a:rPr dirty="0"/>
              <a:t> </a:t>
            </a:r>
            <a:r>
              <a:rPr dirty="0" err="1"/>
              <a:t>une</a:t>
            </a:r>
            <a:r>
              <a:rPr dirty="0"/>
              <a:t> consonance </a:t>
            </a:r>
            <a:r>
              <a:rPr dirty="0" err="1"/>
              <a:t>jugée</a:t>
            </a:r>
            <a:r>
              <a:rPr dirty="0"/>
              <a:t> plus facile </a:t>
            </a:r>
            <a:r>
              <a:rPr dirty="0" err="1"/>
              <a:t>à</a:t>
            </a:r>
            <a:r>
              <a:rPr dirty="0"/>
              <a:t> </a:t>
            </a:r>
            <a:r>
              <a:rPr dirty="0" err="1"/>
              <a:t>prononcer</a:t>
            </a:r>
            <a:r>
              <a:rPr dirty="0"/>
              <a:t>;</a:t>
            </a:r>
          </a:p>
          <a:p>
            <a:pPr marL="356094" lvl="1" indent="-187692" defTabSz="713231">
              <a:lnSpc>
                <a:spcPct val="120000"/>
              </a:lnSpc>
              <a:spcBef>
                <a:spcPts val="1100"/>
              </a:spcBef>
              <a:buClr>
                <a:srgbClr val="FFCD00"/>
              </a:buClr>
              <a:buSzPct val="175000"/>
              <a:buFontTx/>
              <a:defRPr sz="1482">
                <a:latin typeface="+mn-lt"/>
                <a:ea typeface="+mn-ea"/>
                <a:cs typeface="+mn-cs"/>
                <a:sym typeface="Roboto Light"/>
              </a:defRPr>
            </a:pPr>
            <a:r>
              <a:rPr dirty="0" err="1"/>
              <a:t>en</a:t>
            </a:r>
            <a:r>
              <a:rPr dirty="0"/>
              <a:t> </a:t>
            </a:r>
            <a:r>
              <a:rPr dirty="0" err="1"/>
              <a:t>bouleversant</a:t>
            </a:r>
            <a:r>
              <a:rPr dirty="0"/>
              <a:t> le mode de vie des </a:t>
            </a:r>
            <a:r>
              <a:rPr dirty="0" err="1"/>
              <a:t>peuples</a:t>
            </a:r>
            <a:r>
              <a:rPr dirty="0"/>
              <a:t> </a:t>
            </a:r>
            <a:r>
              <a:rPr dirty="0" err="1"/>
              <a:t>conquis</a:t>
            </a:r>
            <a:r>
              <a:rPr dirty="0"/>
              <a:t> et </a:t>
            </a:r>
            <a:r>
              <a:rPr dirty="0" err="1"/>
              <a:t>leur</a:t>
            </a:r>
            <a:r>
              <a:rPr dirty="0"/>
              <a:t> relation au </a:t>
            </a:r>
            <a:r>
              <a:rPr dirty="0" err="1"/>
              <a:t>territoire</a:t>
            </a:r>
            <a:r>
              <a:rPr dirty="0"/>
              <a:t> (</a:t>
            </a:r>
            <a:r>
              <a:rPr dirty="0" err="1"/>
              <a:t>selon</a:t>
            </a:r>
            <a:r>
              <a:rPr dirty="0"/>
              <a:t> que </a:t>
            </a:r>
            <a:r>
              <a:rPr dirty="0" err="1"/>
              <a:t>ce</a:t>
            </a:r>
            <a:r>
              <a:rPr dirty="0"/>
              <a:t> </a:t>
            </a:r>
            <a:r>
              <a:rPr dirty="0" err="1"/>
              <a:t>sont</a:t>
            </a:r>
            <a:r>
              <a:rPr dirty="0"/>
              <a:t> des </a:t>
            </a:r>
            <a:r>
              <a:rPr dirty="0" err="1"/>
              <a:t>sociétés</a:t>
            </a:r>
            <a:r>
              <a:rPr dirty="0"/>
              <a:t> </a:t>
            </a:r>
            <a:r>
              <a:rPr dirty="0" err="1"/>
              <a:t>agraires</a:t>
            </a:r>
            <a:r>
              <a:rPr dirty="0"/>
              <a:t>, </a:t>
            </a:r>
            <a:r>
              <a:rPr dirty="0" err="1"/>
              <a:t>nomades</a:t>
            </a:r>
            <a:r>
              <a:rPr dirty="0"/>
              <a:t>, </a:t>
            </a:r>
            <a:r>
              <a:rPr dirty="0" err="1"/>
              <a:t>pastorales</a:t>
            </a:r>
            <a:r>
              <a:rPr dirty="0"/>
              <a:t> </a:t>
            </a:r>
            <a:r>
              <a:rPr dirty="0" err="1"/>
              <a:t>ou</a:t>
            </a:r>
            <a:r>
              <a:rPr dirty="0"/>
              <a:t> </a:t>
            </a:r>
            <a:r>
              <a:rPr dirty="0" err="1"/>
              <a:t>sédentaires</a:t>
            </a:r>
            <a:r>
              <a:rPr dirty="0"/>
              <a:t>); </a:t>
            </a:r>
          </a:p>
          <a:p>
            <a:pPr marL="356094" lvl="1" indent="-187692" defTabSz="713231">
              <a:lnSpc>
                <a:spcPct val="120000"/>
              </a:lnSpc>
              <a:spcBef>
                <a:spcPts val="1100"/>
              </a:spcBef>
              <a:buClr>
                <a:srgbClr val="FFCD00"/>
              </a:buClr>
              <a:buSzPct val="175000"/>
              <a:buFontTx/>
              <a:defRPr sz="1482">
                <a:latin typeface="+mn-lt"/>
                <a:ea typeface="+mn-ea"/>
                <a:cs typeface="+mn-cs"/>
                <a:sym typeface="Roboto Light"/>
              </a:defRPr>
            </a:pPr>
            <a:r>
              <a:rPr dirty="0" err="1"/>
              <a:t>en</a:t>
            </a:r>
            <a:r>
              <a:rPr dirty="0"/>
              <a:t> </a:t>
            </a:r>
            <a:r>
              <a:rPr dirty="0" err="1"/>
              <a:t>imposant</a:t>
            </a:r>
            <a:r>
              <a:rPr dirty="0"/>
              <a:t> </a:t>
            </a:r>
            <a:r>
              <a:rPr dirty="0" err="1"/>
              <a:t>une</a:t>
            </a:r>
            <a:r>
              <a:rPr dirty="0"/>
              <a:t> nouvelle vision du monde par </a:t>
            </a:r>
            <a:br>
              <a:rPr dirty="0"/>
            </a:br>
            <a:r>
              <a:rPr dirty="0"/>
              <a:t>les conversions </a:t>
            </a:r>
            <a:r>
              <a:rPr dirty="0" err="1"/>
              <a:t>souvent</a:t>
            </a:r>
            <a:r>
              <a:rPr dirty="0"/>
              <a:t> </a:t>
            </a:r>
            <a:r>
              <a:rPr dirty="0" err="1"/>
              <a:t>forcées</a:t>
            </a:r>
            <a:r>
              <a:rPr dirty="0"/>
              <a:t> </a:t>
            </a:r>
            <a:r>
              <a:rPr dirty="0" err="1"/>
              <a:t>à</a:t>
            </a:r>
            <a:r>
              <a:rPr dirty="0"/>
              <a:t> </a:t>
            </a:r>
            <a:r>
              <a:rPr dirty="0" err="1"/>
              <a:t>d’autres</a:t>
            </a:r>
            <a:r>
              <a:rPr dirty="0"/>
              <a:t> religions;</a:t>
            </a:r>
          </a:p>
          <a:p>
            <a:pPr marL="356094" lvl="1" indent="-187692" defTabSz="713231">
              <a:lnSpc>
                <a:spcPct val="120000"/>
              </a:lnSpc>
              <a:spcBef>
                <a:spcPts val="1100"/>
              </a:spcBef>
              <a:buClr>
                <a:srgbClr val="FFCD00"/>
              </a:buClr>
              <a:buSzPct val="175000"/>
              <a:buFontTx/>
              <a:defRPr sz="1482">
                <a:latin typeface="+mn-lt"/>
                <a:ea typeface="+mn-ea"/>
                <a:cs typeface="+mn-cs"/>
                <a:sym typeface="Roboto Light"/>
              </a:defRPr>
            </a:pPr>
            <a:r>
              <a:rPr dirty="0" err="1"/>
              <a:t>en</a:t>
            </a:r>
            <a:r>
              <a:rPr dirty="0"/>
              <a:t> </a:t>
            </a:r>
            <a:r>
              <a:rPr dirty="0" err="1"/>
              <a:t>présentant</a:t>
            </a:r>
            <a:r>
              <a:rPr dirty="0"/>
              <a:t> </a:t>
            </a:r>
            <a:r>
              <a:rPr dirty="0" err="1"/>
              <a:t>une</a:t>
            </a:r>
            <a:r>
              <a:rPr dirty="0"/>
              <a:t> version </a:t>
            </a:r>
            <a:r>
              <a:rPr dirty="0" err="1"/>
              <a:t>biaisée</a:t>
            </a:r>
            <a:r>
              <a:rPr dirty="0"/>
              <a:t> de </a:t>
            </a:r>
            <a:r>
              <a:rPr dirty="0" err="1"/>
              <a:t>l’histoire</a:t>
            </a:r>
            <a:r>
              <a:rPr dirty="0"/>
              <a:t> dans </a:t>
            </a:r>
            <a:br>
              <a:rPr dirty="0"/>
            </a:br>
            <a:r>
              <a:rPr dirty="0"/>
              <a:t>les </a:t>
            </a:r>
            <a:r>
              <a:rPr dirty="0" err="1"/>
              <a:t>manuels</a:t>
            </a:r>
            <a:r>
              <a:rPr dirty="0"/>
              <a:t> </a:t>
            </a:r>
            <a:r>
              <a:rPr dirty="0" err="1"/>
              <a:t>scolaires</a:t>
            </a:r>
            <a:r>
              <a:rPr dirty="0"/>
              <a:t>. </a:t>
            </a:r>
          </a:p>
        </p:txBody>
      </p:sp>
      <p:sp>
        <p:nvSpPr>
          <p:cNvPr id="276" name="Rectangle 31"/>
          <p:cNvSpPr/>
          <p:nvPr/>
        </p:nvSpPr>
        <p:spPr>
          <a:xfrm flipV="1">
            <a:off x="408557" y="1631253"/>
            <a:ext cx="5226992" cy="45719"/>
          </a:xfrm>
          <a:prstGeom prst="rect">
            <a:avLst/>
          </a:prstGeom>
          <a:solidFill>
            <a:srgbClr val="FFCD00"/>
          </a:solidFill>
          <a:ln w="57150">
            <a:noFill/>
            <a:miter/>
          </a:ln>
        </p:spPr>
        <p:txBody>
          <a:bodyPr lIns="38100" tIns="38100" rIns="38100" bIns="38100"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Titre 1"/>
          <p:cNvSpPr txBox="1">
            <a:spLocks noGrp="1"/>
          </p:cNvSpPr>
          <p:nvPr>
            <p:ph type="title"/>
          </p:nvPr>
        </p:nvSpPr>
        <p:spPr>
          <a:xfrm>
            <a:off x="800373" y="921638"/>
            <a:ext cx="10591254" cy="1209348"/>
          </a:xfrm>
          <a:prstGeom prst="rect">
            <a:avLst/>
          </a:prstGeom>
        </p:spPr>
        <p:txBody>
          <a:bodyPr anchor="b"/>
          <a:lstStyle/>
          <a:p>
            <a:pPr defTabSz="429768">
              <a:lnSpc>
                <a:spcPct val="110000"/>
              </a:lnSpc>
              <a:defRPr sz="3243">
                <a:latin typeface="Volkhov Regular"/>
                <a:ea typeface="Volkhov Regular"/>
                <a:cs typeface="Volkhov Regular"/>
                <a:sym typeface="Volkhov Regular"/>
              </a:defRPr>
            </a:pPr>
            <a:r>
              <a:t>L’administration coloniale impose sa propre histoire </a:t>
            </a:r>
            <a:br/>
            <a:r>
              <a:t>et occulte l’histoire des peuples locaux : </a:t>
            </a:r>
          </a:p>
        </p:txBody>
      </p:sp>
      <p:sp>
        <p:nvSpPr>
          <p:cNvPr id="281" name="Espace réservé du contenu 2"/>
          <p:cNvSpPr txBox="1">
            <a:spLocks noGrp="1"/>
          </p:cNvSpPr>
          <p:nvPr>
            <p:ph type="body" idx="1"/>
          </p:nvPr>
        </p:nvSpPr>
        <p:spPr>
          <a:xfrm>
            <a:off x="765744" y="2725938"/>
            <a:ext cx="10499541" cy="3819521"/>
          </a:xfrm>
          <a:prstGeom prst="rect">
            <a:avLst/>
          </a:prstGeom>
        </p:spPr>
        <p:txBody>
          <a:bodyPr/>
          <a:lstStyle/>
          <a:p>
            <a:pPr marL="342899" indent="-342899">
              <a:lnSpc>
                <a:spcPct val="120000"/>
              </a:lnSpc>
              <a:spcBef>
                <a:spcPts val="1500"/>
              </a:spcBef>
              <a:buClr>
                <a:srgbClr val="FFCD00"/>
              </a:buClr>
              <a:buSzPct val="125000"/>
              <a:defRPr sz="2400">
                <a:latin typeface="+mn-lt"/>
                <a:ea typeface="+mn-ea"/>
                <a:cs typeface="+mn-cs"/>
                <a:sym typeface="Roboto Light"/>
              </a:defRPr>
            </a:pPr>
            <a:r>
              <a:t>en adoptant de nouvelles législations discriminatoires envers les peuples conquis et en les privant des droits de la personne les plus fondamentaux; </a:t>
            </a:r>
          </a:p>
          <a:p>
            <a:pPr marL="342899" indent="-342899">
              <a:lnSpc>
                <a:spcPct val="120000"/>
              </a:lnSpc>
              <a:spcBef>
                <a:spcPts val="1500"/>
              </a:spcBef>
              <a:buClr>
                <a:srgbClr val="FFCD00"/>
              </a:buClr>
              <a:buSzPct val="125000"/>
              <a:defRPr sz="2400">
                <a:latin typeface="+mn-lt"/>
                <a:ea typeface="+mn-ea"/>
                <a:cs typeface="+mn-cs"/>
                <a:sym typeface="Roboto Light"/>
              </a:defRPr>
            </a:pPr>
            <a:r>
              <a:t>en légalisant l’oppression et la peine de mort pour des délits mineurs, comme la dissidence; </a:t>
            </a:r>
          </a:p>
          <a:p>
            <a:pPr marL="342899" indent="-342899">
              <a:lnSpc>
                <a:spcPct val="120000"/>
              </a:lnSpc>
              <a:spcBef>
                <a:spcPts val="1500"/>
              </a:spcBef>
              <a:buClr>
                <a:srgbClr val="FFCD00"/>
              </a:buClr>
              <a:buSzPct val="125000"/>
              <a:defRPr sz="2400">
                <a:latin typeface="+mn-lt"/>
                <a:ea typeface="+mn-ea"/>
                <a:cs typeface="+mn-cs"/>
                <a:sym typeface="Roboto Light"/>
              </a:defRPr>
            </a:pPr>
            <a:r>
              <a:t>en imposant de nouvelles langues au détriment des langues ancestrales, autochtones ou nationales.</a:t>
            </a:r>
          </a:p>
        </p:txBody>
      </p:sp>
      <p:sp>
        <p:nvSpPr>
          <p:cNvPr id="282" name="Rectangle 31"/>
          <p:cNvSpPr/>
          <p:nvPr/>
        </p:nvSpPr>
        <p:spPr>
          <a:xfrm>
            <a:off x="875779" y="2319377"/>
            <a:ext cx="10405500" cy="2804"/>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Rectangle 72"/>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287" name="Picture 4" descr="Picture 4"/>
          <p:cNvPicPr>
            <a:picLocks noChangeAspect="1"/>
          </p:cNvPicPr>
          <p:nvPr/>
        </p:nvPicPr>
        <p:blipFill>
          <a:blip r:embed="rId3"/>
          <a:srcRect t="13225"/>
          <a:stretch>
            <a:fillRect/>
          </a:stretch>
        </p:blipFill>
        <p:spPr>
          <a:xfrm>
            <a:off x="20" y="0"/>
            <a:ext cx="4900015" cy="6858000"/>
          </a:xfrm>
          <a:prstGeom prst="rect">
            <a:avLst/>
          </a:prstGeom>
          <a:ln w="12700">
            <a:miter lim="400000"/>
          </a:ln>
        </p:spPr>
      </p:pic>
      <p:sp>
        <p:nvSpPr>
          <p:cNvPr id="288" name="Titre 1"/>
          <p:cNvSpPr txBox="1">
            <a:spLocks noGrp="1"/>
          </p:cNvSpPr>
          <p:nvPr>
            <p:ph type="title"/>
          </p:nvPr>
        </p:nvSpPr>
        <p:spPr>
          <a:xfrm>
            <a:off x="5174006" y="-13517"/>
            <a:ext cx="6360923" cy="2756755"/>
          </a:xfrm>
          <a:prstGeom prst="rect">
            <a:avLst/>
          </a:prstGeom>
        </p:spPr>
        <p:txBody>
          <a:bodyPr/>
          <a:lstStyle/>
          <a:p>
            <a:pPr>
              <a:lnSpc>
                <a:spcPct val="100000"/>
              </a:lnSpc>
              <a:defRPr sz="3600"/>
            </a:pPr>
            <a:r>
              <a:t>Colonialisme : </a:t>
            </a:r>
            <a:br/>
            <a:r>
              <a:t>Domination psychologique </a:t>
            </a:r>
            <a:br/>
            <a:r>
              <a:t>et violence coloniale</a:t>
            </a:r>
          </a:p>
        </p:txBody>
      </p:sp>
      <p:sp>
        <p:nvSpPr>
          <p:cNvPr id="289" name="Espace réservé du contenu 2"/>
          <p:cNvSpPr txBox="1">
            <a:spLocks noGrp="1"/>
          </p:cNvSpPr>
          <p:nvPr>
            <p:ph type="body" sz="half" idx="1"/>
          </p:nvPr>
        </p:nvSpPr>
        <p:spPr>
          <a:xfrm>
            <a:off x="5146633" y="2797248"/>
            <a:ext cx="6830261" cy="3948380"/>
          </a:xfrm>
          <a:prstGeom prst="rect">
            <a:avLst/>
          </a:prstGeom>
        </p:spPr>
        <p:txBody>
          <a:bodyPr>
            <a:normAutofit lnSpcReduction="10000"/>
          </a:bodyPr>
          <a:lstStyle/>
          <a:p>
            <a:pPr marL="269875" indent="-269875" defTabSz="777240">
              <a:lnSpc>
                <a:spcPct val="130000"/>
              </a:lnSpc>
              <a:spcBef>
                <a:spcPts val="800"/>
              </a:spcBef>
              <a:buClr>
                <a:srgbClr val="FFCD00"/>
              </a:buClr>
              <a:defRPr sz="1700">
                <a:latin typeface="+mn-lt"/>
                <a:ea typeface="+mn-ea"/>
                <a:cs typeface="+mn-cs"/>
                <a:sym typeface="Roboto Light"/>
              </a:defRPr>
            </a:pPr>
            <a:r>
              <a:t>La domination coloniale s’est aussi accompagnée de pratiques violentes et humiliantes qui ont causé des traumatismes importants.</a:t>
            </a:r>
          </a:p>
          <a:p>
            <a:pPr marL="269875" indent="-269875" defTabSz="777240">
              <a:lnSpc>
                <a:spcPct val="130000"/>
              </a:lnSpc>
              <a:spcBef>
                <a:spcPts val="800"/>
              </a:spcBef>
              <a:buClr>
                <a:srgbClr val="FFCD00"/>
              </a:buClr>
              <a:defRPr sz="1700">
                <a:latin typeface="+mn-lt"/>
                <a:ea typeface="+mn-ea"/>
                <a:cs typeface="+mn-cs"/>
                <a:sym typeface="Roboto Light"/>
              </a:defRPr>
            </a:pPr>
            <a:r>
              <a:t>Les administrations coloniales avaient couramment recours à l’humiliation pour forcer l’obéissance et détruire la résistance. </a:t>
            </a:r>
          </a:p>
          <a:p>
            <a:pPr marL="269875" indent="-269875" defTabSz="777240">
              <a:lnSpc>
                <a:spcPct val="130000"/>
              </a:lnSpc>
              <a:spcBef>
                <a:spcPts val="800"/>
              </a:spcBef>
              <a:buClr>
                <a:srgbClr val="FFCD00"/>
              </a:buClr>
              <a:defRPr sz="1700">
                <a:latin typeface="+mn-lt"/>
                <a:ea typeface="+mn-ea"/>
                <a:cs typeface="+mn-cs"/>
                <a:sym typeface="Roboto Light"/>
              </a:defRPr>
            </a:pPr>
            <a:r>
              <a:t>L’humiliation est une forme de violence particulière qui a pour objectif de déposséder l’être humain de sa dignité humaine et qui mène directement à une réaction violente, appelée la furie de l’humilié.e (Sylver, 1985). </a:t>
            </a:r>
          </a:p>
          <a:p>
            <a:pPr marL="269875" indent="-269875" defTabSz="777240">
              <a:lnSpc>
                <a:spcPct val="130000"/>
              </a:lnSpc>
              <a:spcBef>
                <a:spcPts val="800"/>
              </a:spcBef>
              <a:buClr>
                <a:srgbClr val="FFCD00"/>
              </a:buClr>
              <a:defRPr sz="1700">
                <a:latin typeface="+mn-lt"/>
                <a:ea typeface="+mn-ea"/>
                <a:cs typeface="+mn-cs"/>
                <a:sym typeface="Roboto Light"/>
              </a:defRPr>
            </a:pPr>
            <a:r>
              <a:t>Cette violence est souvent projetée sur soi, sur sa communauté (violence latérale) ou sur la personne qui a été humiliée.</a:t>
            </a:r>
          </a:p>
        </p:txBody>
      </p:sp>
      <p:sp>
        <p:nvSpPr>
          <p:cNvPr id="290" name="Rectangle 14"/>
          <p:cNvSpPr/>
          <p:nvPr/>
        </p:nvSpPr>
        <p:spPr>
          <a:xfrm>
            <a:off x="5238882" y="2420236"/>
            <a:ext cx="6145236" cy="2312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Picture 2" descr="Picture 2"/>
          <p:cNvPicPr>
            <a:picLocks noChangeAspect="1"/>
          </p:cNvPicPr>
          <p:nvPr/>
        </p:nvPicPr>
        <p:blipFill>
          <a:blip r:embed="rId3"/>
          <a:srcRect l="1589" t="16133" r="1589" b="2166"/>
          <a:stretch>
            <a:fillRect/>
          </a:stretch>
        </p:blipFill>
        <p:spPr>
          <a:xfrm>
            <a:off x="6655245" y="-6361"/>
            <a:ext cx="5536820" cy="6870722"/>
          </a:xfrm>
          <a:prstGeom prst="rect">
            <a:avLst/>
          </a:prstGeom>
          <a:ln w="12700">
            <a:miter lim="400000"/>
          </a:ln>
          <a:effectLst>
            <a:outerShdw blurRad="381000" dist="152400" dir="10800000" rotWithShape="0">
              <a:srgbClr val="000000">
                <a:alpha val="10000"/>
              </a:srgbClr>
            </a:outerShdw>
          </a:effectLst>
        </p:spPr>
      </p:pic>
      <p:sp>
        <p:nvSpPr>
          <p:cNvPr id="295" name="Titre 1"/>
          <p:cNvSpPr txBox="1">
            <a:spLocks noGrp="1"/>
          </p:cNvSpPr>
          <p:nvPr>
            <p:ph type="title"/>
          </p:nvPr>
        </p:nvSpPr>
        <p:spPr>
          <a:xfrm>
            <a:off x="233799" y="-62098"/>
            <a:ext cx="7504304" cy="1939664"/>
          </a:xfrm>
          <a:prstGeom prst="rect">
            <a:avLst/>
          </a:prstGeom>
        </p:spPr>
        <p:txBody>
          <a:bodyPr/>
          <a:lstStyle>
            <a:lvl1pPr>
              <a:defRPr sz="4800"/>
            </a:lvl1pPr>
          </a:lstStyle>
          <a:p>
            <a:r>
              <a:t>Humiliation genrée  </a:t>
            </a:r>
          </a:p>
        </p:txBody>
      </p:sp>
      <p:sp>
        <p:nvSpPr>
          <p:cNvPr id="296" name="Espace réservé du contenu 2"/>
          <p:cNvSpPr txBox="1">
            <a:spLocks noGrp="1"/>
          </p:cNvSpPr>
          <p:nvPr>
            <p:ph type="body" sz="half" idx="1"/>
          </p:nvPr>
        </p:nvSpPr>
        <p:spPr>
          <a:xfrm>
            <a:off x="246499" y="1777114"/>
            <a:ext cx="6138618" cy="4905405"/>
          </a:xfrm>
          <a:prstGeom prst="rect">
            <a:avLst/>
          </a:prstGeom>
        </p:spPr>
        <p:txBody>
          <a:bodyPr>
            <a:normAutofit lnSpcReduction="10000"/>
          </a:bodyPr>
          <a:lstStyle/>
          <a:p>
            <a:pPr marL="276225" indent="-276225" defTabSz="795527">
              <a:lnSpc>
                <a:spcPct val="130000"/>
              </a:lnSpc>
              <a:spcBef>
                <a:spcPts val="800"/>
              </a:spcBef>
              <a:buClr>
                <a:srgbClr val="FFCD00"/>
              </a:buClr>
              <a:defRPr sz="1827">
                <a:latin typeface="+mn-lt"/>
                <a:ea typeface="+mn-ea"/>
                <a:cs typeface="+mn-cs"/>
                <a:sym typeface="Roboto Light"/>
              </a:defRPr>
            </a:pPr>
            <a:r>
              <a:t>L’humiliation est perpétuée par différentes pratiques </a:t>
            </a:r>
            <a:br/>
            <a:r>
              <a:t>et diffère, bien entendu, selon les genres. En effet, </a:t>
            </a:r>
            <a:br/>
            <a:r>
              <a:t>les femmes et les hommes ne sont pas humiliés </a:t>
            </a:r>
            <a:br/>
            <a:r>
              <a:t>de la même manière et ne vivent pas les conséquences de cette violence de la même manière. </a:t>
            </a:r>
          </a:p>
          <a:p>
            <a:pPr marL="276225" indent="-276225" defTabSz="795527">
              <a:lnSpc>
                <a:spcPct val="130000"/>
              </a:lnSpc>
              <a:spcBef>
                <a:spcPts val="800"/>
              </a:spcBef>
              <a:buClr>
                <a:srgbClr val="FFCD00"/>
              </a:buClr>
              <a:defRPr sz="1827">
                <a:latin typeface="+mn-lt"/>
                <a:ea typeface="+mn-ea"/>
                <a:cs typeface="+mn-cs"/>
                <a:sym typeface="Roboto Light"/>
              </a:defRPr>
            </a:pPr>
            <a:r>
              <a:t>La violence sexuelle est également un outil de guerre </a:t>
            </a:r>
            <a:br/>
            <a:r>
              <a:t>et de génocide dans les États coloniaux (Smith, 2005). </a:t>
            </a:r>
          </a:p>
          <a:p>
            <a:pPr marL="276225" indent="-276225" defTabSz="795527">
              <a:lnSpc>
                <a:spcPct val="130000"/>
              </a:lnSpc>
              <a:spcBef>
                <a:spcPts val="800"/>
              </a:spcBef>
              <a:buClr>
                <a:srgbClr val="FFCD00"/>
              </a:buClr>
              <a:defRPr sz="1827">
                <a:latin typeface="+mn-lt"/>
                <a:ea typeface="+mn-ea"/>
                <a:cs typeface="+mn-cs"/>
                <a:sym typeface="Roboto Light"/>
              </a:defRPr>
            </a:pPr>
            <a:r>
              <a:t>Le récent rapport de l’Enquête nationale sur les femmes et les filles autochtones assassinées et disparues (2019) a conclu que les femmes autochtones étaient victimes d’un génocide colonial par les multiples formes de violences sexuelles et systémiques auxquelles </a:t>
            </a:r>
            <a:br/>
            <a:r>
              <a:t>elles sont assujetties. </a:t>
            </a:r>
          </a:p>
        </p:txBody>
      </p:sp>
      <p:sp>
        <p:nvSpPr>
          <p:cNvPr id="297" name="Rectangle 14"/>
          <p:cNvSpPr/>
          <p:nvPr/>
        </p:nvSpPr>
        <p:spPr>
          <a:xfrm>
            <a:off x="326048" y="1422016"/>
            <a:ext cx="5979520" cy="636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Rectangle 70"/>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302" name="Picture 2" descr="Picture 2"/>
          <p:cNvPicPr>
            <a:picLocks noChangeAspect="1"/>
          </p:cNvPicPr>
          <p:nvPr/>
        </p:nvPicPr>
        <p:blipFill>
          <a:blip r:embed="rId3"/>
          <a:srcRect l="9476" t="141" r="26612" b="141"/>
          <a:stretch>
            <a:fillRect/>
          </a:stretch>
        </p:blipFill>
        <p:spPr>
          <a:xfrm>
            <a:off x="7586706" y="2399583"/>
            <a:ext cx="4608755" cy="4458348"/>
          </a:xfrm>
          <a:prstGeom prst="rect">
            <a:avLst/>
          </a:prstGeom>
          <a:ln w="12700">
            <a:miter lim="400000"/>
          </a:ln>
          <a:effectLst>
            <a:outerShdw blurRad="381000" dist="152400" dir="10800000" rotWithShape="0">
              <a:srgbClr val="000000">
                <a:alpha val="10000"/>
              </a:srgbClr>
            </a:outerShdw>
          </a:effectLst>
        </p:spPr>
      </p:pic>
      <p:sp>
        <p:nvSpPr>
          <p:cNvPr id="303" name="Espace réservé du contenu 2"/>
          <p:cNvSpPr txBox="1">
            <a:spLocks noGrp="1"/>
          </p:cNvSpPr>
          <p:nvPr>
            <p:ph type="body" sz="half" idx="1"/>
          </p:nvPr>
        </p:nvSpPr>
        <p:spPr>
          <a:xfrm>
            <a:off x="484763" y="2266341"/>
            <a:ext cx="6757690" cy="4216231"/>
          </a:xfrm>
          <a:prstGeom prst="rect">
            <a:avLst/>
          </a:prstGeom>
        </p:spPr>
        <p:txBody>
          <a:bodyPr anchor="ctr"/>
          <a:lstStyle/>
          <a:p>
            <a:pPr marL="206375" indent="-206375" defTabSz="594359">
              <a:lnSpc>
                <a:spcPts val="2400"/>
              </a:lnSpc>
              <a:spcBef>
                <a:spcPts val="600"/>
              </a:spcBef>
              <a:buClr>
                <a:srgbClr val="FFCD00"/>
              </a:buClr>
              <a:defRPr sz="1560">
                <a:latin typeface="+mn-lt"/>
                <a:ea typeface="+mn-ea"/>
                <a:cs typeface="+mn-cs"/>
                <a:sym typeface="Roboto Light"/>
              </a:defRPr>
            </a:pPr>
            <a:r>
              <a:t>L’humiliation est une expérience traumatique qui crée souvent des chocs émotionnels qui dépassent la résistance dont le corps humain est capable et provoquent des changements psychologiques et physiologiques importants. C’est ce qu’on appelle le traumatisme.</a:t>
            </a:r>
          </a:p>
          <a:p>
            <a:pPr marL="206375" indent="-206375" defTabSz="594359">
              <a:lnSpc>
                <a:spcPts val="2400"/>
              </a:lnSpc>
              <a:spcBef>
                <a:spcPts val="600"/>
              </a:spcBef>
              <a:buClr>
                <a:srgbClr val="FFCD00"/>
              </a:buClr>
              <a:defRPr sz="1560">
                <a:latin typeface="+mn-lt"/>
                <a:ea typeface="+mn-ea"/>
                <a:cs typeface="+mn-cs"/>
                <a:sym typeface="Roboto Light"/>
              </a:defRPr>
            </a:pPr>
            <a:r>
              <a:t>Lorsque cette expérience est vécue à répétition, elle mène à différents désordres liés au syndrome de stress post-traumatique, à des formes d’amnésie individuelle et collective, à la violence ainsi qu’à une anomie (pertes de valeurs et de repères), entre autres.</a:t>
            </a:r>
          </a:p>
          <a:p>
            <a:pPr marL="206375" indent="-206375" defTabSz="594359">
              <a:lnSpc>
                <a:spcPts val="2400"/>
              </a:lnSpc>
              <a:spcBef>
                <a:spcPts val="600"/>
              </a:spcBef>
              <a:buClr>
                <a:srgbClr val="FFCD00"/>
              </a:buClr>
              <a:defRPr sz="1560">
                <a:latin typeface="+mn-lt"/>
                <a:ea typeface="+mn-ea"/>
                <a:cs typeface="+mn-cs"/>
                <a:sym typeface="Roboto Light"/>
              </a:defRPr>
            </a:pPr>
            <a:r>
              <a:t>Le traumatisme mène également la personne humiliée à croire qu’elle est la cause de cette violence, et celle-ci intériorise les représentations dégradantes qui sont projetées sur elle en devenant ce que l’oppresseur.e veut qu’elle soit. C’est ce que Frantz Fanon a appelé le processus d’aliénation psychique. </a:t>
            </a:r>
          </a:p>
        </p:txBody>
      </p:sp>
      <p:sp>
        <p:nvSpPr>
          <p:cNvPr id="304" name="Rectangle 14"/>
          <p:cNvSpPr/>
          <p:nvPr/>
        </p:nvSpPr>
        <p:spPr>
          <a:xfrm>
            <a:off x="575183" y="1937288"/>
            <a:ext cx="10934280" cy="9865"/>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305" name="Titre 1"/>
          <p:cNvSpPr txBox="1"/>
          <p:nvPr/>
        </p:nvSpPr>
        <p:spPr>
          <a:xfrm>
            <a:off x="501533" y="354535"/>
            <a:ext cx="11061759" cy="1591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spcBef>
                <a:spcPts val="900"/>
              </a:spcBef>
              <a:defRPr sz="4100">
                <a:latin typeface="Volkhov Bold"/>
                <a:ea typeface="Volkhov Bold"/>
                <a:cs typeface="Volkhov Bold"/>
                <a:sym typeface="Volkhov Bold"/>
              </a:defRPr>
            </a:pPr>
            <a:r>
              <a:t>Les effets de la domination psychologique </a:t>
            </a:r>
            <a:br/>
            <a:r>
              <a:t>et la violence coloniale</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9" name="Espace réservé du contenu 2"/>
          <p:cNvSpPr txBox="1">
            <a:spLocks noGrp="1"/>
          </p:cNvSpPr>
          <p:nvPr>
            <p:ph type="body" idx="1"/>
          </p:nvPr>
        </p:nvSpPr>
        <p:spPr>
          <a:xfrm>
            <a:off x="615472" y="2754565"/>
            <a:ext cx="10892855" cy="3499501"/>
          </a:xfrm>
          <a:prstGeom prst="rect">
            <a:avLst/>
          </a:prstGeom>
        </p:spPr>
        <p:txBody>
          <a:bodyPr/>
          <a:lstStyle/>
          <a:p>
            <a:pPr marL="339470" indent="-339470" defTabSz="905255">
              <a:lnSpc>
                <a:spcPct val="120000"/>
              </a:lnSpc>
              <a:spcBef>
                <a:spcPts val="1400"/>
              </a:spcBef>
              <a:buClr>
                <a:srgbClr val="FFCD00"/>
              </a:buClr>
              <a:buSzPct val="125000"/>
              <a:defRPr sz="2376">
                <a:solidFill>
                  <a:srgbClr val="FFFFFF"/>
                </a:solidFill>
                <a:latin typeface="+mn-lt"/>
                <a:ea typeface="+mn-ea"/>
                <a:cs typeface="+mn-cs"/>
                <a:sym typeface="Roboto Light"/>
              </a:defRPr>
            </a:pPr>
            <a:r>
              <a:t>Quand les traumatismes sont vécus par la majeure partie des individus </a:t>
            </a:r>
            <a:br/>
            <a:r>
              <a:t>au sein d’un peuple ayant subi la violence coloniale sur plusieurs générations, </a:t>
            </a:r>
            <a:br/>
            <a:r>
              <a:t>le traumatisme devient un enjeu de santé publique.</a:t>
            </a:r>
          </a:p>
          <a:p>
            <a:pPr marL="339470" indent="-339470" defTabSz="905255">
              <a:lnSpc>
                <a:spcPct val="130000"/>
              </a:lnSpc>
              <a:spcBef>
                <a:spcPts val="1400"/>
              </a:spcBef>
              <a:buClr>
                <a:srgbClr val="FFCD00"/>
              </a:buClr>
              <a:buSzPct val="125000"/>
              <a:defRPr sz="2376">
                <a:solidFill>
                  <a:srgbClr val="FFFFFF"/>
                </a:solidFill>
                <a:latin typeface="+mn-lt"/>
                <a:ea typeface="+mn-ea"/>
                <a:cs typeface="+mn-cs"/>
                <a:sym typeface="Roboto Light"/>
              </a:defRPr>
            </a:pPr>
            <a:r>
              <a:t>L’humiliation et la violence sont les causes de ces traumatismes, </a:t>
            </a:r>
            <a:br/>
            <a:r>
              <a:t>et ces derniers sont souvent transmis de manière intergénérationnelle lorsqu’ils ne sont pas traités. C’est pour cela que la notion de guérison est indissociable </a:t>
            </a:r>
            <a:br/>
            <a:r>
              <a:t>de l’expérience de la colonisation. </a:t>
            </a:r>
          </a:p>
        </p:txBody>
      </p:sp>
      <p:sp>
        <p:nvSpPr>
          <p:cNvPr id="310" name="Rectangle 14"/>
          <p:cNvSpPr/>
          <p:nvPr/>
        </p:nvSpPr>
        <p:spPr>
          <a:xfrm>
            <a:off x="668003" y="2224384"/>
            <a:ext cx="10787793" cy="12584"/>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311" name="Titre 1"/>
          <p:cNvSpPr txBox="1"/>
          <p:nvPr/>
        </p:nvSpPr>
        <p:spPr>
          <a:xfrm>
            <a:off x="574788" y="452135"/>
            <a:ext cx="11140902" cy="16486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pPr defTabSz="566927">
              <a:lnSpc>
                <a:spcPct val="110000"/>
              </a:lnSpc>
              <a:defRPr sz="4216">
                <a:solidFill>
                  <a:srgbClr val="FFFFFF"/>
                </a:solidFill>
                <a:latin typeface="Volkhov Regular"/>
                <a:ea typeface="Volkhov Regular"/>
                <a:cs typeface="Volkhov Regular"/>
                <a:sym typeface="Volkhov Regular"/>
              </a:defRPr>
            </a:pPr>
            <a:r>
              <a:rPr dirty="0"/>
              <a:t>Les </a:t>
            </a:r>
            <a:r>
              <a:rPr dirty="0" err="1"/>
              <a:t>effets</a:t>
            </a:r>
            <a:r>
              <a:rPr dirty="0"/>
              <a:t> de la domination </a:t>
            </a:r>
            <a:r>
              <a:rPr dirty="0" err="1"/>
              <a:t>psychologique</a:t>
            </a:r>
            <a:r>
              <a:rPr dirty="0"/>
              <a:t> </a:t>
            </a:r>
            <a:br>
              <a:rPr dirty="0"/>
            </a:br>
            <a:r>
              <a:rPr dirty="0"/>
              <a:t>et la violence </a:t>
            </a:r>
            <a:r>
              <a:rPr dirty="0" err="1"/>
              <a:t>coloniale</a:t>
            </a:r>
            <a:endParaRPr dirty="0"/>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5" name="Titre 1"/>
          <p:cNvSpPr txBox="1"/>
          <p:nvPr/>
        </p:nvSpPr>
        <p:spPr>
          <a:xfrm>
            <a:off x="336736" y="818298"/>
            <a:ext cx="4910309" cy="40392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r">
              <a:lnSpc>
                <a:spcPct val="110000"/>
              </a:lnSpc>
              <a:defRPr sz="4800">
                <a:solidFill>
                  <a:srgbClr val="FFFFFF"/>
                </a:solidFill>
                <a:latin typeface="Volkhov Regular"/>
                <a:ea typeface="Volkhov Regular"/>
                <a:cs typeface="Volkhov Regular"/>
                <a:sym typeface="Volkhov Regular"/>
              </a:defRPr>
            </a:lvl1pPr>
          </a:lstStyle>
          <a:p>
            <a:r>
              <a:t>Décolonisation : Nouveaux défis</a:t>
            </a:r>
          </a:p>
        </p:txBody>
      </p:sp>
      <p:sp>
        <p:nvSpPr>
          <p:cNvPr id="316" name="Straight Connector 17"/>
          <p:cNvSpPr/>
          <p:nvPr/>
        </p:nvSpPr>
        <p:spPr>
          <a:xfrm flipH="1">
            <a:off x="5585132" y="726831"/>
            <a:ext cx="0" cy="5470769"/>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317" name="Espace réservé du contenu 2"/>
          <p:cNvSpPr txBox="1"/>
          <p:nvPr/>
        </p:nvSpPr>
        <p:spPr>
          <a:xfrm>
            <a:off x="5807545" y="356497"/>
            <a:ext cx="6106414" cy="6145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p>
            <a:pPr marL="376210" indent="-376210" defTabSz="658368">
              <a:lnSpc>
                <a:spcPct val="120000"/>
              </a:lnSpc>
              <a:spcBef>
                <a:spcPts val="1000"/>
              </a:spcBef>
              <a:buClr>
                <a:srgbClr val="FFCD00"/>
              </a:buClr>
              <a:buSzPct val="100000"/>
              <a:buFont typeface="Arial"/>
              <a:buChar char="•"/>
              <a:defRPr sz="2304">
                <a:solidFill>
                  <a:srgbClr val="FFFFFF"/>
                </a:solidFill>
                <a:latin typeface="+mn-lt"/>
                <a:ea typeface="+mn-ea"/>
                <a:cs typeface="+mn-cs"/>
                <a:sym typeface="Roboto Light"/>
              </a:defRPr>
            </a:pPr>
            <a:r>
              <a:t>Les frontières géographiques tracées </a:t>
            </a:r>
            <a:br/>
            <a:r>
              <a:t>par les empires et les institutions politiques et juridiques coloniales ont été reconduites dans plusieurs pays décolonisés. </a:t>
            </a:r>
          </a:p>
          <a:p>
            <a:pPr marL="376210" indent="-376210" defTabSz="658368">
              <a:lnSpc>
                <a:spcPct val="120000"/>
              </a:lnSpc>
              <a:spcBef>
                <a:spcPts val="1000"/>
              </a:spcBef>
              <a:buClr>
                <a:srgbClr val="FFCD00"/>
              </a:buClr>
              <a:buSzPct val="100000"/>
              <a:buFont typeface="Arial"/>
              <a:buChar char="•"/>
              <a:defRPr sz="2304">
                <a:solidFill>
                  <a:srgbClr val="FFFFFF"/>
                </a:solidFill>
                <a:latin typeface="+mn-lt"/>
                <a:ea typeface="+mn-ea"/>
                <a:cs typeface="+mn-cs"/>
                <a:sym typeface="Roboto Light"/>
              </a:defRPr>
            </a:pPr>
            <a:r>
              <a:t>Ces pays, dirigés par des élites nationales privilégiées et éduquées par les colons, </a:t>
            </a:r>
            <a:br/>
            <a:r>
              <a:t>ont également maintenu des liens économiques et politiques avec l’ancienne métropole coloniale.</a:t>
            </a:r>
          </a:p>
          <a:p>
            <a:pPr marL="376210" indent="-376210" defTabSz="658368">
              <a:lnSpc>
                <a:spcPct val="120000"/>
              </a:lnSpc>
              <a:spcBef>
                <a:spcPts val="1000"/>
              </a:spcBef>
              <a:buClr>
                <a:srgbClr val="FFCD00"/>
              </a:buClr>
              <a:buSzPct val="100000"/>
              <a:buFont typeface="Arial"/>
              <a:buChar char="•"/>
              <a:defRPr sz="2304">
                <a:solidFill>
                  <a:srgbClr val="FFFFFF"/>
                </a:solidFill>
                <a:latin typeface="+mn-lt"/>
                <a:ea typeface="+mn-ea"/>
                <a:cs typeface="+mn-cs"/>
                <a:sym typeface="Roboto Light"/>
              </a:defRPr>
            </a:pPr>
            <a:r>
              <a:t>Ainsi, il arrive malheureusement que les plus touchés par la domination deviennent </a:t>
            </a:r>
            <a:br/>
            <a:r>
              <a:t>à leur tour l’oppresseur lorsqu’ils inscrivent leurs actions au sein des mêmes structures oppressives qui jadis les opprimaient.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0"/>
          <p:cNvSpPr/>
          <p:nvPr/>
        </p:nvSpPr>
        <p:spPr>
          <a:xfrm>
            <a:off x="-1" y="0"/>
            <a:ext cx="12188954"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24" name="Titre 1"/>
          <p:cNvSpPr txBox="1">
            <a:spLocks noGrp="1"/>
          </p:cNvSpPr>
          <p:nvPr>
            <p:ph type="title"/>
          </p:nvPr>
        </p:nvSpPr>
        <p:spPr>
          <a:xfrm>
            <a:off x="6946407" y="193928"/>
            <a:ext cx="5119088" cy="1911516"/>
          </a:xfrm>
          <a:prstGeom prst="rect">
            <a:avLst/>
          </a:prstGeom>
        </p:spPr>
        <p:txBody>
          <a:bodyPr>
            <a:normAutofit/>
          </a:bodyPr>
          <a:lstStyle/>
          <a:p>
            <a:pPr defTabSz="777240">
              <a:defRPr sz="3485"/>
            </a:pPr>
            <a:r>
              <a:t>Impérialisme </a:t>
            </a:r>
            <a:br/>
            <a:r>
              <a:t>et colonialisme – </a:t>
            </a:r>
            <a:br/>
            <a:r>
              <a:t>une différence spatiale</a:t>
            </a:r>
          </a:p>
        </p:txBody>
      </p:sp>
      <p:pic>
        <p:nvPicPr>
          <p:cNvPr id="125" name="Image 5" descr="Image 5"/>
          <p:cNvPicPr>
            <a:picLocks noChangeAspect="1"/>
          </p:cNvPicPr>
          <p:nvPr/>
        </p:nvPicPr>
        <p:blipFill>
          <a:blip r:embed="rId3"/>
          <a:srcRect l="6669" r="33"/>
          <a:stretch>
            <a:fillRect/>
          </a:stretch>
        </p:blipFill>
        <p:spPr>
          <a:xfrm>
            <a:off x="3703" y="10"/>
            <a:ext cx="6752783" cy="6857990"/>
          </a:xfrm>
          <a:prstGeom prst="rect">
            <a:avLst/>
          </a:prstGeom>
          <a:ln w="12700">
            <a:miter lim="400000"/>
          </a:ln>
        </p:spPr>
      </p:pic>
      <p:sp>
        <p:nvSpPr>
          <p:cNvPr id="126" name="Espace réservé du contenu 2"/>
          <p:cNvSpPr txBox="1">
            <a:spLocks noGrp="1"/>
          </p:cNvSpPr>
          <p:nvPr>
            <p:ph type="body" sz="half" idx="1"/>
          </p:nvPr>
        </p:nvSpPr>
        <p:spPr>
          <a:xfrm>
            <a:off x="6946407" y="2305076"/>
            <a:ext cx="5035989" cy="4524704"/>
          </a:xfrm>
          <a:prstGeom prst="rect">
            <a:avLst/>
          </a:prstGeom>
        </p:spPr>
        <p:txBody>
          <a:bodyPr/>
          <a:lstStyle/>
          <a:p>
            <a:pPr marL="225425" indent="-225425" defTabSz="649223">
              <a:lnSpc>
                <a:spcPts val="2600"/>
              </a:lnSpc>
              <a:spcBef>
                <a:spcPts val="700"/>
              </a:spcBef>
              <a:buClr>
                <a:srgbClr val="FFCD00"/>
              </a:buClr>
              <a:defRPr sz="1703">
                <a:latin typeface="+mn-lt"/>
                <a:ea typeface="+mn-ea"/>
                <a:cs typeface="+mn-cs"/>
                <a:sym typeface="Roboto Light"/>
              </a:defRPr>
            </a:pPr>
            <a:r>
              <a:t>Impérialisme : Phénomène de contrôle et de domination qui naît au sein des métropoles impériales desquelles les autorités sont absentes.</a:t>
            </a:r>
          </a:p>
          <a:p>
            <a:pPr marL="225425" indent="-225425" defTabSz="649223">
              <a:lnSpc>
                <a:spcPts val="2600"/>
              </a:lnSpc>
              <a:spcBef>
                <a:spcPts val="700"/>
              </a:spcBef>
              <a:buClr>
                <a:srgbClr val="FFCD00"/>
              </a:buClr>
              <a:defRPr sz="1703">
                <a:latin typeface="+mn-lt"/>
                <a:ea typeface="+mn-ea"/>
                <a:cs typeface="+mn-cs"/>
                <a:sym typeface="Roboto Light"/>
              </a:defRPr>
            </a:pPr>
            <a:r>
              <a:t>Colonialisme : Contrôle des territoires, domination des peuples ET présence de colonies de peuplement et d’une administration militaire et civile visant à pacifier les peuples et à s’approprier le territoire et les ressources de ces derniers. </a:t>
            </a:r>
            <a:br/>
            <a:r>
              <a:t>Il implique l’établissement d’un système </a:t>
            </a:r>
            <a:br/>
            <a:r>
              <a:t>de gouvernance complète sur les plans juridique, politique, économique et spirituel </a:t>
            </a:r>
            <a:br/>
            <a:r>
              <a:t>(Mamdani, 2012; Fanon, 1961). </a:t>
            </a:r>
          </a:p>
        </p:txBody>
      </p:sp>
      <p:sp>
        <p:nvSpPr>
          <p:cNvPr id="127" name="Rectangle 14"/>
          <p:cNvSpPr/>
          <p:nvPr/>
        </p:nvSpPr>
        <p:spPr>
          <a:xfrm>
            <a:off x="7016531" y="2068534"/>
            <a:ext cx="4978840" cy="1337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9" name="Titre 1"/>
          <p:cNvSpPr txBox="1">
            <a:spLocks noGrp="1"/>
          </p:cNvSpPr>
          <p:nvPr>
            <p:ph type="title"/>
          </p:nvPr>
        </p:nvSpPr>
        <p:spPr>
          <a:xfrm>
            <a:off x="711637" y="314255"/>
            <a:ext cx="11218182" cy="2255635"/>
          </a:xfrm>
          <a:prstGeom prst="rect">
            <a:avLst/>
          </a:prstGeom>
        </p:spPr>
        <p:txBody>
          <a:bodyPr/>
          <a:lstStyle>
            <a:lvl1pPr>
              <a:defRPr sz="5300">
                <a:solidFill>
                  <a:srgbClr val="FFFFFF"/>
                </a:solidFill>
              </a:defRPr>
            </a:lvl1pPr>
          </a:lstStyle>
          <a:p>
            <a:r>
              <a:t>Décolonisation : Nouveaux défis </a:t>
            </a:r>
          </a:p>
        </p:txBody>
      </p:sp>
      <p:sp>
        <p:nvSpPr>
          <p:cNvPr id="320" name="Espace réservé du contenu 2"/>
          <p:cNvSpPr txBox="1">
            <a:spLocks noGrp="1"/>
          </p:cNvSpPr>
          <p:nvPr>
            <p:ph type="body" idx="1"/>
          </p:nvPr>
        </p:nvSpPr>
        <p:spPr>
          <a:xfrm>
            <a:off x="698300" y="2459789"/>
            <a:ext cx="11051675" cy="4270076"/>
          </a:xfrm>
          <a:prstGeom prst="rect">
            <a:avLst/>
          </a:prstGeom>
        </p:spPr>
        <p:txBody>
          <a:bodyPr/>
          <a:lstStyle/>
          <a:p>
            <a:pPr marL="317500" indent="-317500">
              <a:lnSpc>
                <a:spcPct val="120000"/>
              </a:lnSpc>
              <a:buClr>
                <a:srgbClr val="FFCD00"/>
              </a:buClr>
              <a:defRPr sz="2400">
                <a:solidFill>
                  <a:srgbClr val="FFFFFF"/>
                </a:solidFill>
                <a:latin typeface="+mn-lt"/>
                <a:ea typeface="+mn-ea"/>
                <a:cs typeface="+mn-cs"/>
                <a:sym typeface="Roboto Light"/>
              </a:defRPr>
            </a:pPr>
            <a:r>
              <a:t>Plus encore, plusieurs siècles de colonisation ont changé la configuration du monde, des frontières, des identités, des cultures, des langues et des savoirs. </a:t>
            </a:r>
            <a:br/>
            <a:r>
              <a:t>Ainsi, il était impossible de penser retrouver les mêmes conditions qui caractérisaient les États précoloniaux. </a:t>
            </a:r>
          </a:p>
          <a:p>
            <a:pPr marL="317500" indent="-317500">
              <a:lnSpc>
                <a:spcPct val="120000"/>
              </a:lnSpc>
              <a:buClr>
                <a:srgbClr val="FFCD00"/>
              </a:buClr>
              <a:defRPr sz="2400">
                <a:solidFill>
                  <a:srgbClr val="FFFFFF"/>
                </a:solidFill>
                <a:latin typeface="+mn-lt"/>
                <a:ea typeface="+mn-ea"/>
                <a:cs typeface="+mn-cs"/>
                <a:sym typeface="Roboto Light"/>
              </a:defRPr>
            </a:pPr>
            <a:r>
              <a:t>Les peuples nouvellement « libres » avaient la tâche de comprendre les effets </a:t>
            </a:r>
            <a:br/>
            <a:r>
              <a:t>de plusieurs siècles de transformations et de différentes formes de domination.</a:t>
            </a:r>
          </a:p>
          <a:p>
            <a:pPr marL="317500" indent="-317500">
              <a:lnSpc>
                <a:spcPct val="120000"/>
              </a:lnSpc>
              <a:buClr>
                <a:srgbClr val="FFCD00"/>
              </a:buClr>
              <a:defRPr sz="2400">
                <a:solidFill>
                  <a:srgbClr val="FFFFFF"/>
                </a:solidFill>
                <a:latin typeface="+mn-lt"/>
                <a:ea typeface="+mn-ea"/>
                <a:cs typeface="+mn-cs"/>
                <a:sym typeface="Roboto Light"/>
              </a:defRPr>
            </a:pPr>
            <a:r>
              <a:t>Cette condition humaine tourmentée par de nouvelles formes d’oppression internes et externes est devenue le cœur du champ des études postcoloniales.</a:t>
            </a:r>
          </a:p>
        </p:txBody>
      </p:sp>
      <p:sp>
        <p:nvSpPr>
          <p:cNvPr id="321" name="Rectangle 14"/>
          <p:cNvSpPr/>
          <p:nvPr/>
        </p:nvSpPr>
        <p:spPr>
          <a:xfrm>
            <a:off x="814520" y="1997896"/>
            <a:ext cx="10562960" cy="23057"/>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Titre 1"/>
          <p:cNvSpPr txBox="1">
            <a:spLocks noGrp="1"/>
          </p:cNvSpPr>
          <p:nvPr>
            <p:ph type="title"/>
          </p:nvPr>
        </p:nvSpPr>
        <p:spPr>
          <a:xfrm>
            <a:off x="1614005" y="570193"/>
            <a:ext cx="8485256" cy="3204135"/>
          </a:xfrm>
          <a:prstGeom prst="rect">
            <a:avLst/>
          </a:prstGeom>
        </p:spPr>
        <p:txBody>
          <a:bodyPr/>
          <a:lstStyle>
            <a:lvl1pPr>
              <a:defRPr sz="8000">
                <a:latin typeface="Volkhov Regular"/>
                <a:ea typeface="Volkhov Regular"/>
                <a:cs typeface="Volkhov Regular"/>
                <a:sym typeface="Volkhov Regular"/>
              </a:defRPr>
            </a:lvl1pPr>
          </a:lstStyle>
          <a:p>
            <a:r>
              <a:t>Concepts clés</a:t>
            </a:r>
          </a:p>
        </p:txBody>
      </p:sp>
      <p:sp>
        <p:nvSpPr>
          <p:cNvPr id="324" name="Rectangle 31"/>
          <p:cNvSpPr/>
          <p:nvPr/>
        </p:nvSpPr>
        <p:spPr>
          <a:xfrm>
            <a:off x="2550376" y="3855629"/>
            <a:ext cx="6632754" cy="1934"/>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BGRectangle"/>
          <p:cNvSpPr/>
          <p:nvPr/>
        </p:nvSpPr>
        <p:spPr>
          <a:xfrm>
            <a:off x="3047" y="-6182"/>
            <a:ext cx="12188954" cy="685800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27" name="Rectangle 72"/>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328" name="Picture 2" descr="Picture 2"/>
          <p:cNvPicPr>
            <a:picLocks noChangeAspect="1"/>
          </p:cNvPicPr>
          <p:nvPr/>
        </p:nvPicPr>
        <p:blipFill>
          <a:blip r:embed="rId3">
            <a:alphaModFix amt="50000"/>
          </a:blip>
          <a:srcRect t="10888" b="6085"/>
          <a:stretch>
            <a:fillRect/>
          </a:stretch>
        </p:blipFill>
        <p:spPr>
          <a:xfrm>
            <a:off x="19" y="0"/>
            <a:ext cx="12191981" cy="6858001"/>
          </a:xfrm>
          <a:prstGeom prst="rect">
            <a:avLst/>
          </a:prstGeom>
          <a:ln w="12700">
            <a:miter lim="400000"/>
          </a:ln>
        </p:spPr>
      </p:pic>
      <p:sp>
        <p:nvSpPr>
          <p:cNvPr id="329" name="Espace réservé du contenu 2"/>
          <p:cNvSpPr txBox="1">
            <a:spLocks noGrp="1"/>
          </p:cNvSpPr>
          <p:nvPr>
            <p:ph type="body" idx="1"/>
          </p:nvPr>
        </p:nvSpPr>
        <p:spPr>
          <a:xfrm>
            <a:off x="4986647" y="282920"/>
            <a:ext cx="7075044" cy="6332070"/>
          </a:xfrm>
          <a:prstGeom prst="rect">
            <a:avLst/>
          </a:prstGeom>
        </p:spPr>
        <p:txBody>
          <a:bodyPr anchor="ctr"/>
          <a:lstStyle/>
          <a:p>
            <a:pPr marL="406399" indent="-406399">
              <a:lnSpc>
                <a:spcPct val="120000"/>
              </a:lnSpc>
              <a:spcBef>
                <a:spcPts val="1500"/>
              </a:spcBef>
              <a:buClr>
                <a:srgbClr val="FFCD00"/>
              </a:buClr>
              <a:buSzPct val="150000"/>
              <a:defRPr sz="2300">
                <a:solidFill>
                  <a:srgbClr val="FFFFFF"/>
                </a:solidFill>
                <a:latin typeface="+mn-lt"/>
                <a:ea typeface="+mn-ea"/>
                <a:cs typeface="+mn-cs"/>
                <a:sym typeface="Roboto Light"/>
              </a:defRPr>
            </a:pPr>
            <a:r>
              <a:t>Postcolonial : Adjectif parfois utilisé comme marqueur temporel afin de parler de l’histoire </a:t>
            </a:r>
            <a:br/>
            <a:r>
              <a:t>d’un pays après son indépendance. Peut aussi être employé pour discuter des formes de colonialité dans les institutions et les savoirs après les indépendances.</a:t>
            </a:r>
          </a:p>
          <a:p>
            <a:pPr marL="406399" indent="-406399">
              <a:lnSpc>
                <a:spcPct val="120000"/>
              </a:lnSpc>
              <a:spcBef>
                <a:spcPts val="1500"/>
              </a:spcBef>
              <a:buClr>
                <a:srgbClr val="FFCD00"/>
              </a:buClr>
              <a:buSzPct val="150000"/>
              <a:defRPr sz="2300">
                <a:solidFill>
                  <a:srgbClr val="FFFFFF"/>
                </a:solidFill>
                <a:latin typeface="+mn-lt"/>
                <a:ea typeface="+mn-ea"/>
                <a:cs typeface="+mn-cs"/>
                <a:sym typeface="Roboto Light"/>
              </a:defRPr>
            </a:pPr>
            <a:r>
              <a:t>Décolonialité : Fait référence à la nécessité de continuer l’effort de décolonisation partout où l’impérialisme et le colonialisme continuent </a:t>
            </a:r>
            <a:br/>
            <a:r>
              <a:t>de sévir, notamment en philosophie.</a:t>
            </a:r>
          </a:p>
          <a:p>
            <a:pPr marL="406399" indent="-406399">
              <a:lnSpc>
                <a:spcPct val="120000"/>
              </a:lnSpc>
              <a:spcBef>
                <a:spcPts val="1500"/>
              </a:spcBef>
              <a:buClr>
                <a:srgbClr val="FFCD00"/>
              </a:buClr>
              <a:buSzPct val="150000"/>
              <a:defRPr sz="2300">
                <a:solidFill>
                  <a:srgbClr val="FFFFFF"/>
                </a:solidFill>
                <a:latin typeface="+mn-lt"/>
                <a:ea typeface="+mn-ea"/>
                <a:cs typeface="+mn-cs"/>
                <a:sym typeface="Roboto Light"/>
              </a:defRPr>
            </a:pPr>
            <a:r>
              <a:t>Post-(dé)colonialisme : Cherche à unir l’élan et les objectifs du postcolonialisme et de la décolonialité. </a:t>
            </a:r>
          </a:p>
        </p:txBody>
      </p:sp>
      <p:sp>
        <p:nvSpPr>
          <p:cNvPr id="330" name="Titre 1"/>
          <p:cNvSpPr txBox="1">
            <a:spLocks noGrp="1"/>
          </p:cNvSpPr>
          <p:nvPr>
            <p:ph type="title"/>
          </p:nvPr>
        </p:nvSpPr>
        <p:spPr>
          <a:xfrm>
            <a:off x="233861" y="1460014"/>
            <a:ext cx="4217033" cy="2379668"/>
          </a:xfrm>
          <a:prstGeom prst="rect">
            <a:avLst/>
          </a:prstGeom>
        </p:spPr>
        <p:txBody>
          <a:bodyPr/>
          <a:lstStyle>
            <a:lvl1pPr algn="r">
              <a:defRPr sz="6100" baseline="30557">
                <a:solidFill>
                  <a:srgbClr val="FFFFFF"/>
                </a:solidFill>
              </a:defRPr>
            </a:lvl1pPr>
          </a:lstStyle>
          <a:p>
            <a:r>
              <a:t>Décolonialité et postcolonialité</a:t>
            </a:r>
          </a:p>
        </p:txBody>
      </p:sp>
      <p:sp>
        <p:nvSpPr>
          <p:cNvPr id="331" name="Straight Connector 17"/>
          <p:cNvSpPr/>
          <p:nvPr/>
        </p:nvSpPr>
        <p:spPr>
          <a:xfrm flipH="1">
            <a:off x="4775920" y="857737"/>
            <a:ext cx="1" cy="5182437"/>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Rectangle 70"/>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336" name="Picture 2" descr="Picture 2"/>
          <p:cNvPicPr>
            <a:picLocks noChangeAspect="1"/>
          </p:cNvPicPr>
          <p:nvPr/>
        </p:nvPicPr>
        <p:blipFill>
          <a:blip r:embed="rId3"/>
          <a:srcRect r="21409"/>
          <a:stretch>
            <a:fillRect/>
          </a:stretch>
        </p:blipFill>
        <p:spPr>
          <a:xfrm>
            <a:off x="-3682148" y="9"/>
            <a:ext cx="8104834" cy="6857991"/>
          </a:xfrm>
          <a:prstGeom prst="rect">
            <a:avLst/>
          </a:prstGeom>
          <a:ln w="12700">
            <a:miter lim="400000"/>
          </a:ln>
        </p:spPr>
      </p:pic>
      <p:sp>
        <p:nvSpPr>
          <p:cNvPr id="337" name="ZoneTexte 3"/>
          <p:cNvSpPr txBox="1"/>
          <p:nvPr/>
        </p:nvSpPr>
        <p:spPr>
          <a:xfrm>
            <a:off x="149221" y="6418833"/>
            <a:ext cx="2167903"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latin typeface="+mj-lt"/>
                <a:ea typeface="+mj-ea"/>
                <a:cs typeface="+mj-cs"/>
                <a:sym typeface="Roboto"/>
              </a:defRPr>
            </a:lvl1pPr>
          </a:lstStyle>
          <a:p>
            <a:r>
              <a:t>Image : Edward Saïd</a:t>
            </a:r>
          </a:p>
        </p:txBody>
      </p:sp>
      <p:sp>
        <p:nvSpPr>
          <p:cNvPr id="338" name="Titre 1"/>
          <p:cNvSpPr txBox="1">
            <a:spLocks noGrp="1"/>
          </p:cNvSpPr>
          <p:nvPr>
            <p:ph type="title"/>
          </p:nvPr>
        </p:nvSpPr>
        <p:spPr>
          <a:xfrm>
            <a:off x="4886349" y="169886"/>
            <a:ext cx="6695657" cy="1730649"/>
          </a:xfrm>
          <a:prstGeom prst="rect">
            <a:avLst/>
          </a:prstGeom>
        </p:spPr>
        <p:txBody>
          <a:bodyPr/>
          <a:lstStyle>
            <a:lvl1pPr defTabSz="713231">
              <a:defRPr sz="4446"/>
            </a:lvl1pPr>
          </a:lstStyle>
          <a:p>
            <a:r>
              <a:t>Le postcolonialisme comme champ d’études </a:t>
            </a:r>
          </a:p>
        </p:txBody>
      </p:sp>
      <p:sp>
        <p:nvSpPr>
          <p:cNvPr id="339" name="Espace réservé du contenu 2"/>
          <p:cNvSpPr txBox="1">
            <a:spLocks noGrp="1"/>
          </p:cNvSpPr>
          <p:nvPr>
            <p:ph type="body" sz="half" idx="1"/>
          </p:nvPr>
        </p:nvSpPr>
        <p:spPr>
          <a:xfrm>
            <a:off x="4899049" y="2159725"/>
            <a:ext cx="6877963" cy="4574345"/>
          </a:xfrm>
          <a:prstGeom prst="rect">
            <a:avLst/>
          </a:prstGeom>
        </p:spPr>
        <p:txBody>
          <a:bodyPr>
            <a:normAutofit lnSpcReduction="10000"/>
          </a:bodyPr>
          <a:lstStyle/>
          <a:p>
            <a:pPr marL="276225" indent="-276225" defTabSz="795527">
              <a:lnSpc>
                <a:spcPct val="130000"/>
              </a:lnSpc>
              <a:spcBef>
                <a:spcPts val="800"/>
              </a:spcBef>
              <a:buClr>
                <a:srgbClr val="FFCD00"/>
              </a:buClr>
              <a:defRPr sz="1827">
                <a:latin typeface="+mn-lt"/>
                <a:ea typeface="+mn-ea"/>
                <a:cs typeface="+mn-cs"/>
                <a:sym typeface="Roboto Light"/>
              </a:defRPr>
            </a:pPr>
            <a:r>
              <a:t>Le postcolonialisme comme champ d’études est une continuité de la résistance aux effets engendrés par les multiples dimensions oppressives du colonialisme. </a:t>
            </a:r>
          </a:p>
          <a:p>
            <a:pPr marL="276225" indent="-276225" defTabSz="795527">
              <a:lnSpc>
                <a:spcPct val="130000"/>
              </a:lnSpc>
              <a:spcBef>
                <a:spcPts val="800"/>
              </a:spcBef>
              <a:buClr>
                <a:srgbClr val="FFCD00"/>
              </a:buClr>
              <a:defRPr sz="1827">
                <a:latin typeface="+mn-lt"/>
                <a:ea typeface="+mn-ea"/>
                <a:cs typeface="+mn-cs"/>
                <a:sym typeface="Roboto Light"/>
              </a:defRPr>
            </a:pPr>
            <a:r>
              <a:t>Le postcolonialisme est une pensée qui s’inscrit dans le projet de comprendre les effets de la colonisation et de sa violence sur les identités, les savoirs sur soi et les institutions de pouvoir et de prendre une place légitime et réelle dans la production de savoirs basés sur l’expérience de la déshumanisation. D’où, entre autres, son importance philosophique. </a:t>
            </a:r>
          </a:p>
          <a:p>
            <a:pPr marL="276225" indent="-276225" defTabSz="795527">
              <a:lnSpc>
                <a:spcPct val="130000"/>
              </a:lnSpc>
              <a:spcBef>
                <a:spcPts val="800"/>
              </a:spcBef>
              <a:buClr>
                <a:srgbClr val="FFCD00"/>
              </a:buClr>
              <a:defRPr sz="1827">
                <a:latin typeface="+mn-lt"/>
                <a:ea typeface="+mn-ea"/>
                <a:cs typeface="+mn-cs"/>
                <a:sym typeface="Roboto Light"/>
              </a:defRPr>
            </a:pPr>
            <a:r>
              <a:t>Le postcolonialisme est aussi une pratique artistique où la déconstruction des savoirs dominants est réalisée par l’art (la littérature, le théâtre, la poésie et toutes les formes de création). </a:t>
            </a:r>
          </a:p>
        </p:txBody>
      </p:sp>
      <p:sp>
        <p:nvSpPr>
          <p:cNvPr id="340" name="Rectangle 14"/>
          <p:cNvSpPr/>
          <p:nvPr/>
        </p:nvSpPr>
        <p:spPr>
          <a:xfrm>
            <a:off x="4978598" y="1834430"/>
            <a:ext cx="6511159" cy="2237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Rectangle 20"/>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345" name="Image 4" descr="Image 4"/>
          <p:cNvPicPr>
            <a:picLocks noChangeAspect="1"/>
          </p:cNvPicPr>
          <p:nvPr/>
        </p:nvPicPr>
        <p:blipFill>
          <a:blip r:embed="rId3">
            <a:alphaModFix amt="44698"/>
          </a:blip>
          <a:srcRect l="4014" t="9260" r="2053" b="6648"/>
          <a:stretch>
            <a:fillRect/>
          </a:stretch>
        </p:blipFill>
        <p:spPr>
          <a:xfrm>
            <a:off x="11124" y="-2840"/>
            <a:ext cx="12169751" cy="6863680"/>
          </a:xfrm>
          <a:prstGeom prst="rect">
            <a:avLst/>
          </a:prstGeom>
          <a:ln w="12700">
            <a:miter lim="400000"/>
          </a:ln>
        </p:spPr>
      </p:pic>
      <p:sp>
        <p:nvSpPr>
          <p:cNvPr id="346" name="Espace réservé du contenu 2"/>
          <p:cNvSpPr txBox="1">
            <a:spLocks noGrp="1"/>
          </p:cNvSpPr>
          <p:nvPr>
            <p:ph type="body" idx="1"/>
          </p:nvPr>
        </p:nvSpPr>
        <p:spPr>
          <a:xfrm>
            <a:off x="5077566" y="531506"/>
            <a:ext cx="6863054" cy="5841875"/>
          </a:xfrm>
          <a:prstGeom prst="rect">
            <a:avLst/>
          </a:prstGeom>
        </p:spPr>
        <p:txBody>
          <a:bodyPr anchor="ctr">
            <a:normAutofit lnSpcReduction="10000"/>
          </a:bodyPr>
          <a:lstStyle/>
          <a:p>
            <a:pPr marL="341375" indent="-341375" defTabSz="768095">
              <a:lnSpc>
                <a:spcPct val="130000"/>
              </a:lnSpc>
              <a:spcBef>
                <a:spcPts val="1200"/>
              </a:spcBef>
              <a:buClr>
                <a:srgbClr val="FFCD00"/>
              </a:buClr>
              <a:buSzPct val="150000"/>
              <a:defRPr sz="2100">
                <a:latin typeface="+mn-lt"/>
                <a:ea typeface="+mn-ea"/>
                <a:cs typeface="+mn-cs"/>
                <a:sym typeface="Roboto Light"/>
              </a:defRPr>
            </a:pPr>
            <a:r>
              <a:t>Avec la mutation des colonialismes vient la mutation du racisme. En effet, colonialisme et racisme sont intrinsèquement liés, et même si aujourd’hui </a:t>
            </a:r>
            <a:br/>
            <a:r>
              <a:t>les formes de racisme biologique sont condamnées, </a:t>
            </a:r>
            <a:br/>
            <a:r>
              <a:t>nous constatons la naissance d’autres formes </a:t>
            </a:r>
            <a:br/>
            <a:r>
              <a:t>de néoracisme. </a:t>
            </a:r>
          </a:p>
          <a:p>
            <a:pPr marL="341375" indent="-341375" defTabSz="768095">
              <a:lnSpc>
                <a:spcPct val="130000"/>
              </a:lnSpc>
              <a:spcBef>
                <a:spcPts val="1200"/>
              </a:spcBef>
              <a:buClr>
                <a:srgbClr val="FFCD00"/>
              </a:buClr>
              <a:buSzPct val="150000"/>
              <a:defRPr sz="2100">
                <a:latin typeface="+mn-lt"/>
                <a:ea typeface="+mn-ea"/>
                <a:cs typeface="+mn-cs"/>
                <a:sym typeface="Roboto Light"/>
              </a:defRPr>
            </a:pPr>
            <a:r>
              <a:t>Le racisme différentialiste ou culturaliste </a:t>
            </a:r>
            <a:br/>
            <a:r>
              <a:t>(Taguieff, 1998) est un exemple de mutation du racisme qui, cette fois, considère les différences culturelles comme des outils de marginalisation </a:t>
            </a:r>
            <a:br/>
            <a:r>
              <a:t>des personnes de cultures et de religions différentes, justifiant aussi la violation ou la suspension </a:t>
            </a:r>
            <a:br/>
            <a:r>
              <a:t>(ce qui est souvent l’équivalent) de leurs droits fondamentaux.</a:t>
            </a:r>
          </a:p>
        </p:txBody>
      </p:sp>
      <p:sp>
        <p:nvSpPr>
          <p:cNvPr id="347" name="Titre 1"/>
          <p:cNvSpPr txBox="1">
            <a:spLocks noGrp="1"/>
          </p:cNvSpPr>
          <p:nvPr>
            <p:ph type="title"/>
          </p:nvPr>
        </p:nvSpPr>
        <p:spPr>
          <a:xfrm>
            <a:off x="322472" y="2249874"/>
            <a:ext cx="4063032" cy="2783775"/>
          </a:xfrm>
          <a:prstGeom prst="rect">
            <a:avLst/>
          </a:prstGeom>
        </p:spPr>
        <p:txBody>
          <a:bodyPr/>
          <a:lstStyle>
            <a:lvl1pPr algn="r">
              <a:defRPr sz="4600">
                <a:latin typeface="Volkhov Regular"/>
                <a:ea typeface="Volkhov Regular"/>
                <a:cs typeface="Volkhov Regular"/>
                <a:sym typeface="Volkhov Regular"/>
              </a:defRPr>
            </a:lvl1pPr>
          </a:lstStyle>
          <a:p>
            <a:r>
              <a:t>Colonialisme et racisme</a:t>
            </a:r>
          </a:p>
        </p:txBody>
      </p:sp>
      <p:sp>
        <p:nvSpPr>
          <p:cNvPr id="348" name="Straight Connector 17"/>
          <p:cNvSpPr/>
          <p:nvPr/>
        </p:nvSpPr>
        <p:spPr>
          <a:xfrm flipH="1">
            <a:off x="4820980" y="714275"/>
            <a:ext cx="1" cy="5490049"/>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Titre 1"/>
          <p:cNvSpPr txBox="1">
            <a:spLocks noGrp="1"/>
          </p:cNvSpPr>
          <p:nvPr>
            <p:ph type="title"/>
          </p:nvPr>
        </p:nvSpPr>
        <p:spPr>
          <a:xfrm>
            <a:off x="1044640" y="305080"/>
            <a:ext cx="9903697" cy="3204135"/>
          </a:xfrm>
          <a:prstGeom prst="rect">
            <a:avLst/>
          </a:prstGeom>
        </p:spPr>
        <p:txBody>
          <a:bodyPr/>
          <a:lstStyle>
            <a:lvl1pPr>
              <a:defRPr sz="6900">
                <a:latin typeface="Volkhov Regular"/>
                <a:ea typeface="Volkhov Regular"/>
                <a:cs typeface="Volkhov Regular"/>
                <a:sym typeface="Volkhov Regular"/>
              </a:defRPr>
            </a:lvl1pPr>
          </a:lstStyle>
          <a:p>
            <a:r>
              <a:t>Quelques auteur.rice.s</a:t>
            </a:r>
          </a:p>
        </p:txBody>
      </p:sp>
      <p:sp>
        <p:nvSpPr>
          <p:cNvPr id="353" name="Rectangle 31"/>
          <p:cNvSpPr/>
          <p:nvPr/>
        </p:nvSpPr>
        <p:spPr>
          <a:xfrm>
            <a:off x="1338707" y="3620948"/>
            <a:ext cx="9315563" cy="548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Rectangle 70"/>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358" name="Picture 2" descr="Picture 2"/>
          <p:cNvPicPr>
            <a:picLocks noChangeAspect="1"/>
          </p:cNvPicPr>
          <p:nvPr/>
        </p:nvPicPr>
        <p:blipFill>
          <a:blip r:embed="rId3"/>
          <a:srcRect r="14066"/>
          <a:stretch>
            <a:fillRect/>
          </a:stretch>
        </p:blipFill>
        <p:spPr>
          <a:xfrm>
            <a:off x="-778472" y="9"/>
            <a:ext cx="5303914" cy="6857991"/>
          </a:xfrm>
          <a:prstGeom prst="rect">
            <a:avLst/>
          </a:prstGeom>
          <a:ln w="12700">
            <a:miter lim="400000"/>
          </a:ln>
        </p:spPr>
      </p:pic>
      <p:sp>
        <p:nvSpPr>
          <p:cNvPr id="359" name="Titre 1"/>
          <p:cNvSpPr txBox="1">
            <a:spLocks noGrp="1"/>
          </p:cNvSpPr>
          <p:nvPr>
            <p:ph type="title"/>
          </p:nvPr>
        </p:nvSpPr>
        <p:spPr>
          <a:xfrm>
            <a:off x="4886349" y="322286"/>
            <a:ext cx="6695657" cy="2119886"/>
          </a:xfrm>
          <a:prstGeom prst="rect">
            <a:avLst/>
          </a:prstGeom>
        </p:spPr>
        <p:txBody>
          <a:bodyPr/>
          <a:lstStyle/>
          <a:p>
            <a:pPr defTabSz="694944">
              <a:lnSpc>
                <a:spcPct val="100000"/>
              </a:lnSpc>
              <a:defRPr sz="3800"/>
            </a:pPr>
            <a:r>
              <a:t>Le postcolonialisme </a:t>
            </a:r>
            <a:br/>
            <a:r>
              <a:t>comme champ d’études : </a:t>
            </a:r>
            <a:br/>
            <a:r>
              <a:t>Une résistance épistémique </a:t>
            </a:r>
          </a:p>
        </p:txBody>
      </p:sp>
      <p:sp>
        <p:nvSpPr>
          <p:cNvPr id="360" name="Espace réservé du contenu 2"/>
          <p:cNvSpPr txBox="1">
            <a:spLocks noGrp="1"/>
          </p:cNvSpPr>
          <p:nvPr>
            <p:ph type="body" sz="half" idx="1"/>
          </p:nvPr>
        </p:nvSpPr>
        <p:spPr>
          <a:xfrm>
            <a:off x="4899049" y="2799971"/>
            <a:ext cx="6877963" cy="3959499"/>
          </a:xfrm>
          <a:prstGeom prst="rect">
            <a:avLst/>
          </a:prstGeom>
        </p:spPr>
        <p:txBody>
          <a:bodyPr/>
          <a:lstStyle/>
          <a:p>
            <a:pPr marL="250825" indent="-250825" defTabSz="722376">
              <a:lnSpc>
                <a:spcPct val="130000"/>
              </a:lnSpc>
              <a:spcBef>
                <a:spcPts val="700"/>
              </a:spcBef>
              <a:buClr>
                <a:srgbClr val="FFCD00"/>
              </a:buClr>
              <a:defRPr sz="1659">
                <a:latin typeface="+mn-lt"/>
                <a:ea typeface="+mn-ea"/>
                <a:cs typeface="+mn-cs"/>
                <a:sym typeface="Roboto Light"/>
              </a:defRPr>
            </a:pPr>
            <a:r>
              <a:t>Le postcolonialisme s’est constitué comme champ d’études aux alentours des années 1990, mais s’était déjà établi comme école de pensée dès les années 1960, notamment avec les écrits de Frantz Fanon et d’Edward Saïd, ainsi que dans l’école des études subalternes constituée en Inde par les historiens et littéraires Homi Bhabha et Gayatri Chakravorty Spivak, entre autres. </a:t>
            </a:r>
          </a:p>
          <a:p>
            <a:pPr marL="250825" indent="-250825" defTabSz="722376">
              <a:lnSpc>
                <a:spcPct val="130000"/>
              </a:lnSpc>
              <a:spcBef>
                <a:spcPts val="700"/>
              </a:spcBef>
              <a:buClr>
                <a:srgbClr val="FFCD00"/>
              </a:buClr>
              <a:defRPr sz="1659">
                <a:latin typeface="+mn-lt"/>
                <a:ea typeface="+mn-ea"/>
                <a:cs typeface="+mn-cs"/>
                <a:sym typeface="Roboto Light"/>
              </a:defRPr>
            </a:pPr>
            <a:r>
              <a:t>En Afrique, on peut aussi parler de l’angle postcolonial en liant l’expérience des décolonisations avec celle de l’esclavage.</a:t>
            </a:r>
          </a:p>
          <a:p>
            <a:pPr marL="250825" indent="-250825" defTabSz="722376">
              <a:lnSpc>
                <a:spcPct val="130000"/>
              </a:lnSpc>
              <a:spcBef>
                <a:spcPts val="700"/>
              </a:spcBef>
              <a:buClr>
                <a:srgbClr val="FFCD00"/>
              </a:buClr>
              <a:defRPr sz="1659">
                <a:latin typeface="+mn-lt"/>
                <a:ea typeface="+mn-ea"/>
                <a:cs typeface="+mn-cs"/>
                <a:sym typeface="Roboto Light"/>
              </a:defRPr>
            </a:pPr>
            <a:r>
              <a:t>La pensée sur la négritude développée par Aimé Césaire en Martinique et Léopold Sédar Senghor, au Sénégal, entre autres, ainsi que la philosophie africana constituent également un héritage important.</a:t>
            </a:r>
          </a:p>
        </p:txBody>
      </p:sp>
      <p:sp>
        <p:nvSpPr>
          <p:cNvPr id="361" name="Rectangle 14"/>
          <p:cNvSpPr/>
          <p:nvPr/>
        </p:nvSpPr>
        <p:spPr>
          <a:xfrm>
            <a:off x="4978598" y="2478764"/>
            <a:ext cx="6511159" cy="2237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Titre 1"/>
          <p:cNvSpPr txBox="1">
            <a:spLocks noGrp="1"/>
          </p:cNvSpPr>
          <p:nvPr>
            <p:ph type="title"/>
          </p:nvPr>
        </p:nvSpPr>
        <p:spPr>
          <a:xfrm>
            <a:off x="5464424" y="290552"/>
            <a:ext cx="6140450" cy="1323440"/>
          </a:xfrm>
          <a:prstGeom prst="rect">
            <a:avLst/>
          </a:prstGeom>
        </p:spPr>
        <p:txBody>
          <a:bodyPr anchor="b"/>
          <a:lstStyle>
            <a:lvl1pPr>
              <a:defRPr sz="7000"/>
            </a:lvl1pPr>
          </a:lstStyle>
          <a:p>
            <a:r>
              <a:t>Edward Saïd </a:t>
            </a:r>
          </a:p>
        </p:txBody>
      </p:sp>
      <p:pic>
        <p:nvPicPr>
          <p:cNvPr id="367" name="Picture 2" descr="Picture 2"/>
          <p:cNvPicPr>
            <a:picLocks noChangeAspect="1"/>
          </p:cNvPicPr>
          <p:nvPr/>
        </p:nvPicPr>
        <p:blipFill>
          <a:blip r:embed="rId3"/>
          <a:srcRect l="14851" t="11841" r="6994" b="7372"/>
          <a:stretch>
            <a:fillRect/>
          </a:stretch>
        </p:blipFill>
        <p:spPr>
          <a:xfrm>
            <a:off x="-6095" y="-9606"/>
            <a:ext cx="5161900" cy="6877213"/>
          </a:xfrm>
          <a:prstGeom prst="rect">
            <a:avLst/>
          </a:prstGeom>
          <a:ln w="12700">
            <a:miter lim="400000"/>
          </a:ln>
        </p:spPr>
      </p:pic>
      <p:sp>
        <p:nvSpPr>
          <p:cNvPr id="368" name="Espace réservé du contenu 2"/>
          <p:cNvSpPr txBox="1">
            <a:spLocks noGrp="1"/>
          </p:cNvSpPr>
          <p:nvPr>
            <p:ph type="body" sz="half" idx="1"/>
          </p:nvPr>
        </p:nvSpPr>
        <p:spPr>
          <a:xfrm>
            <a:off x="5432478" y="1847579"/>
            <a:ext cx="6604908" cy="4522115"/>
          </a:xfrm>
          <a:prstGeom prst="rect">
            <a:avLst/>
          </a:prstGeom>
        </p:spPr>
        <p:txBody>
          <a:bodyPr>
            <a:normAutofit lnSpcReduction="10000"/>
          </a:bodyPr>
          <a:lstStyle/>
          <a:p>
            <a:pPr marL="317500" indent="-317500">
              <a:lnSpc>
                <a:spcPct val="130000"/>
              </a:lnSpc>
              <a:buClr>
                <a:srgbClr val="FFCD00"/>
              </a:buClr>
              <a:defRPr sz="2100">
                <a:latin typeface="+mn-lt"/>
                <a:ea typeface="+mn-ea"/>
                <a:cs typeface="+mn-cs"/>
                <a:sym typeface="Roboto Light"/>
              </a:defRPr>
            </a:pPr>
            <a:r>
              <a:t>La question de l’effacement des savoirs par les différentes formes d’impérialisme et de domination </a:t>
            </a:r>
            <a:br/>
            <a:r>
              <a:t>a été au cœur de la pensée d’Edward Saïd. </a:t>
            </a:r>
          </a:p>
          <a:p>
            <a:pPr marL="317500" indent="-317500">
              <a:lnSpc>
                <a:spcPct val="130000"/>
              </a:lnSpc>
              <a:buClr>
                <a:srgbClr val="FFCD00"/>
              </a:buClr>
              <a:defRPr sz="2100">
                <a:latin typeface="+mn-lt"/>
                <a:ea typeface="+mn-ea"/>
                <a:cs typeface="+mn-cs"/>
                <a:sym typeface="Roboto Light"/>
              </a:defRPr>
            </a:pPr>
            <a:r>
              <a:t>Avec le concept d’orientalisme, Saïd explique que l’imaginaire européen constitué à partir de la littérature, de l’étude des peuples d’Asie et de l’art </a:t>
            </a:r>
            <a:br/>
            <a:r>
              <a:t>les représentant, a contribué à inventer les peuples représentés, produisant une image confortant l’Europe dans ses fantasmes sur l’Autre de manière très éloignée et peu représentative de ce que sont réellement ces peuples.</a:t>
            </a:r>
          </a:p>
        </p:txBody>
      </p:sp>
      <p:sp>
        <p:nvSpPr>
          <p:cNvPr id="369" name="Rectangle 14"/>
          <p:cNvSpPr/>
          <p:nvPr/>
        </p:nvSpPr>
        <p:spPr>
          <a:xfrm>
            <a:off x="5567202" y="1529710"/>
            <a:ext cx="5405598" cy="84282"/>
          </a:xfrm>
          <a:prstGeom prst="rect">
            <a:avLst/>
          </a:prstGeom>
          <a:solidFill>
            <a:srgbClr val="FFCD00"/>
          </a:solidFill>
          <a:ln w="57150">
            <a:no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Titre 1"/>
          <p:cNvSpPr txBox="1">
            <a:spLocks noGrp="1"/>
          </p:cNvSpPr>
          <p:nvPr>
            <p:ph type="title"/>
          </p:nvPr>
        </p:nvSpPr>
        <p:spPr>
          <a:xfrm>
            <a:off x="913435" y="290552"/>
            <a:ext cx="6140450" cy="1323440"/>
          </a:xfrm>
          <a:prstGeom prst="rect">
            <a:avLst/>
          </a:prstGeom>
        </p:spPr>
        <p:txBody>
          <a:bodyPr anchor="b"/>
          <a:lstStyle>
            <a:lvl1pPr>
              <a:defRPr sz="7000"/>
            </a:lvl1pPr>
          </a:lstStyle>
          <a:p>
            <a:r>
              <a:t>Edward Saïd </a:t>
            </a:r>
          </a:p>
        </p:txBody>
      </p:sp>
      <p:sp>
        <p:nvSpPr>
          <p:cNvPr id="375" name="Espace réservé du contenu 2"/>
          <p:cNvSpPr txBox="1">
            <a:spLocks noGrp="1"/>
          </p:cNvSpPr>
          <p:nvPr>
            <p:ph type="body" idx="1"/>
          </p:nvPr>
        </p:nvSpPr>
        <p:spPr>
          <a:xfrm>
            <a:off x="881489" y="1991423"/>
            <a:ext cx="10699399" cy="4378271"/>
          </a:xfrm>
          <a:prstGeom prst="rect">
            <a:avLst/>
          </a:prstGeom>
        </p:spPr>
        <p:txBody>
          <a:bodyPr/>
          <a:lstStyle/>
          <a:p>
            <a:pPr marL="317500" indent="-317500">
              <a:lnSpc>
                <a:spcPct val="130000"/>
              </a:lnSpc>
              <a:buClr>
                <a:srgbClr val="FFCD00"/>
              </a:buClr>
              <a:defRPr sz="2600">
                <a:latin typeface="+mn-lt"/>
                <a:ea typeface="+mn-ea"/>
                <a:cs typeface="+mn-cs"/>
                <a:sym typeface="Roboto Light"/>
              </a:defRPr>
            </a:pPr>
            <a:r>
              <a:t>Saïd critique l’aspect binaire (eux et elles/nous, Orient/Occident), </a:t>
            </a:r>
            <a:br/>
            <a:r>
              <a:t>qui pose l’Oriental comme un être sensuel, irrationnel, ignorant, </a:t>
            </a:r>
            <a:br/>
            <a:r>
              <a:t>sans voix, par contraste avec un Occidental démocrate, rationnel, </a:t>
            </a:r>
            <a:br/>
            <a:r>
              <a:t>moral et moderne (Saïd 2005)</a:t>
            </a:r>
          </a:p>
          <a:p>
            <a:pPr marL="317500" indent="-317500">
              <a:lnSpc>
                <a:spcPct val="130000"/>
              </a:lnSpc>
              <a:buClr>
                <a:srgbClr val="FFCD00"/>
              </a:buClr>
              <a:defRPr sz="2600">
                <a:latin typeface="+mn-lt"/>
                <a:ea typeface="+mn-ea"/>
                <a:cs typeface="+mn-cs"/>
                <a:sym typeface="Roboto Light"/>
              </a:defRPr>
            </a:pPr>
            <a:r>
              <a:t>Ainsi, pour exister dans le regard des sociétés européennes dominantes, ces peuples souvent dominés par ces empires devraient se conformer à ces représentations en s’enfermant de part et d’autre dans cette relation complexe et aliénante. </a:t>
            </a:r>
          </a:p>
        </p:txBody>
      </p:sp>
      <p:sp>
        <p:nvSpPr>
          <p:cNvPr id="6" name="Rectangle 14">
            <a:extLst>
              <a:ext uri="{FF2B5EF4-FFF2-40B4-BE49-F238E27FC236}">
                <a16:creationId xmlns:a16="http://schemas.microsoft.com/office/drawing/2014/main" id="{25C77FCC-A6D8-0F4D-8410-92CC40C4398B}"/>
              </a:ext>
            </a:extLst>
          </p:cNvPr>
          <p:cNvSpPr/>
          <p:nvPr/>
        </p:nvSpPr>
        <p:spPr>
          <a:xfrm>
            <a:off x="1003017" y="1529710"/>
            <a:ext cx="5405598" cy="84282"/>
          </a:xfrm>
          <a:prstGeom prst="rect">
            <a:avLst/>
          </a:prstGeom>
          <a:solidFill>
            <a:srgbClr val="FFCD00"/>
          </a:solidFill>
          <a:ln w="57150">
            <a:no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Titre 1"/>
          <p:cNvSpPr txBox="1">
            <a:spLocks noGrp="1"/>
          </p:cNvSpPr>
          <p:nvPr>
            <p:ph type="ctrTitle"/>
          </p:nvPr>
        </p:nvSpPr>
        <p:spPr>
          <a:xfrm>
            <a:off x="579198" y="-1442071"/>
            <a:ext cx="6314361" cy="2971587"/>
          </a:xfrm>
          <a:prstGeom prst="rect">
            <a:avLst/>
          </a:prstGeom>
        </p:spPr>
        <p:txBody>
          <a:bodyPr/>
          <a:lstStyle>
            <a:lvl1pPr algn="l">
              <a:defRPr sz="7000">
                <a:latin typeface="Volkhov Bold"/>
                <a:ea typeface="Volkhov Bold"/>
                <a:cs typeface="Volkhov Bold"/>
                <a:sym typeface="Volkhov Bold"/>
              </a:defRPr>
            </a:lvl1pPr>
          </a:lstStyle>
          <a:p>
            <a:r>
              <a:t>Frantz Fanon</a:t>
            </a:r>
          </a:p>
        </p:txBody>
      </p:sp>
      <p:sp>
        <p:nvSpPr>
          <p:cNvPr id="382" name="Sous-titre 2"/>
          <p:cNvSpPr txBox="1">
            <a:spLocks noGrp="1"/>
          </p:cNvSpPr>
          <p:nvPr>
            <p:ph type="subTitle" sz="half" idx="1"/>
          </p:nvPr>
        </p:nvSpPr>
        <p:spPr>
          <a:xfrm>
            <a:off x="630751" y="1842356"/>
            <a:ext cx="6211256" cy="4813751"/>
          </a:xfrm>
          <a:prstGeom prst="rect">
            <a:avLst/>
          </a:prstGeom>
        </p:spPr>
        <p:txBody>
          <a:bodyPr>
            <a:normAutofit lnSpcReduction="10000"/>
          </a:bodyPr>
          <a:lstStyle/>
          <a:p>
            <a:pPr marL="317500" indent="-317500">
              <a:buClr>
                <a:srgbClr val="FFCD00"/>
              </a:buClr>
              <a:buSzPct val="175000"/>
              <a:buFont typeface="Arial"/>
              <a:buChar char="•"/>
              <a:defRPr sz="2300"/>
            </a:pPr>
            <a:r>
              <a:t>Frantz Fanon, dans </a:t>
            </a:r>
            <a:r>
              <a:rPr i="1">
                <a:latin typeface="+mj-lt"/>
                <a:ea typeface="+mj-ea"/>
                <a:cs typeface="+mj-cs"/>
                <a:sym typeface="Roboto"/>
              </a:rPr>
              <a:t>Les damnés de la terre</a:t>
            </a:r>
            <a:r>
              <a:t> (1961), a entrepris d’étudier les effets psychiques et physiques de la colonisation. </a:t>
            </a:r>
          </a:p>
          <a:p>
            <a:pPr marL="317500" indent="-317500">
              <a:buClr>
                <a:srgbClr val="FFCD00"/>
              </a:buClr>
              <a:buSzPct val="175000"/>
              <a:buFont typeface="Arial"/>
              <a:buChar char="•"/>
              <a:defRPr sz="2300"/>
            </a:pPr>
            <a:r>
              <a:t>Selon lui, l’un des effets les plus importants fut l’aliénation.</a:t>
            </a:r>
          </a:p>
          <a:p>
            <a:pPr marL="317500" indent="-317500">
              <a:buClr>
                <a:srgbClr val="FFCD00"/>
              </a:buClr>
              <a:buSzPct val="175000"/>
              <a:buFont typeface="Arial"/>
              <a:buChar char="•"/>
              <a:defRPr sz="2300"/>
            </a:pPr>
            <a:r>
              <a:t>Fanon a voulu comprendre comment </a:t>
            </a:r>
            <a:br/>
            <a:r>
              <a:t>une personne devient un sujet colonisé, aliéné de lui-même et allant jusqu’à reproduire des formes de colonialité et participer à sa propre oppression. </a:t>
            </a:r>
          </a:p>
        </p:txBody>
      </p:sp>
      <p:pic>
        <p:nvPicPr>
          <p:cNvPr id="383" name="Picture 2" descr="Picture 2"/>
          <p:cNvPicPr>
            <a:picLocks noChangeAspect="1"/>
          </p:cNvPicPr>
          <p:nvPr/>
        </p:nvPicPr>
        <p:blipFill>
          <a:blip r:embed="rId3"/>
          <a:srcRect l="2372" t="5596"/>
          <a:stretch>
            <a:fillRect/>
          </a:stretch>
        </p:blipFill>
        <p:spPr>
          <a:xfrm>
            <a:off x="7128612" y="5539"/>
            <a:ext cx="5235941" cy="6875330"/>
          </a:xfrm>
          <a:prstGeom prst="rect">
            <a:avLst/>
          </a:prstGeom>
          <a:ln w="12700">
            <a:miter lim="400000"/>
          </a:ln>
        </p:spPr>
      </p:pic>
      <p:sp>
        <p:nvSpPr>
          <p:cNvPr id="384" name="ZoneTexte 4"/>
          <p:cNvSpPr txBox="1"/>
          <p:nvPr/>
        </p:nvSpPr>
        <p:spPr>
          <a:xfrm>
            <a:off x="10357567" y="6488124"/>
            <a:ext cx="1699392"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solidFill>
                  <a:srgbClr val="FFFFFF"/>
                </a:solidFill>
                <a:latin typeface="+mj-lt"/>
                <a:ea typeface="+mj-ea"/>
                <a:cs typeface="+mj-cs"/>
                <a:sym typeface="Roboto"/>
              </a:defRPr>
            </a:lvl1pPr>
          </a:lstStyle>
          <a:p>
            <a:r>
              <a:t>Image : Franz Fanon</a:t>
            </a:r>
          </a:p>
        </p:txBody>
      </p:sp>
      <p:sp>
        <p:nvSpPr>
          <p:cNvPr id="385" name="Rectangle 14"/>
          <p:cNvSpPr/>
          <p:nvPr/>
        </p:nvSpPr>
        <p:spPr>
          <a:xfrm>
            <a:off x="662533" y="1491610"/>
            <a:ext cx="5633896" cy="1846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Rectangle 70"/>
          <p:cNvSpPr/>
          <p:nvPr/>
        </p:nvSpPr>
        <p:spPr>
          <a:xfrm>
            <a:off x="-1" y="0"/>
            <a:ext cx="12188954"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32" name="Titre 1"/>
          <p:cNvSpPr txBox="1">
            <a:spLocks noGrp="1"/>
          </p:cNvSpPr>
          <p:nvPr>
            <p:ph type="title"/>
          </p:nvPr>
        </p:nvSpPr>
        <p:spPr>
          <a:xfrm>
            <a:off x="6521526" y="463736"/>
            <a:ext cx="4432028" cy="2183410"/>
          </a:xfrm>
          <a:prstGeom prst="rect">
            <a:avLst/>
          </a:prstGeom>
        </p:spPr>
        <p:txBody>
          <a:bodyPr/>
          <a:lstStyle/>
          <a:p>
            <a:pPr>
              <a:defRPr sz="4100"/>
            </a:pPr>
            <a:r>
              <a:t>Impérialisme, colonialisme </a:t>
            </a:r>
            <a:br/>
            <a:r>
              <a:t>et capitalisme </a:t>
            </a:r>
          </a:p>
        </p:txBody>
      </p:sp>
      <p:pic>
        <p:nvPicPr>
          <p:cNvPr id="133" name="Picture 2" descr="Picture 2"/>
          <p:cNvPicPr>
            <a:picLocks noChangeAspect="1"/>
          </p:cNvPicPr>
          <p:nvPr/>
        </p:nvPicPr>
        <p:blipFill>
          <a:blip r:embed="rId3"/>
          <a:srcRect l="33122" r="5324"/>
          <a:stretch>
            <a:fillRect/>
          </a:stretch>
        </p:blipFill>
        <p:spPr>
          <a:xfrm>
            <a:off x="-25919" y="-280462"/>
            <a:ext cx="6277121" cy="7418934"/>
          </a:xfrm>
          <a:prstGeom prst="rect">
            <a:avLst/>
          </a:prstGeom>
          <a:ln w="12700">
            <a:miter lim="400000"/>
          </a:ln>
        </p:spPr>
      </p:pic>
      <p:sp>
        <p:nvSpPr>
          <p:cNvPr id="134" name="Espace réservé du contenu 2"/>
          <p:cNvSpPr txBox="1">
            <a:spLocks noGrp="1"/>
          </p:cNvSpPr>
          <p:nvPr>
            <p:ph type="body" sz="half" idx="1"/>
          </p:nvPr>
        </p:nvSpPr>
        <p:spPr>
          <a:xfrm>
            <a:off x="6513787" y="2880143"/>
            <a:ext cx="5391656" cy="3843668"/>
          </a:xfrm>
          <a:prstGeom prst="rect">
            <a:avLst/>
          </a:prstGeom>
        </p:spPr>
        <p:txBody>
          <a:bodyPr>
            <a:normAutofit fontScale="92500"/>
          </a:bodyPr>
          <a:lstStyle/>
          <a:p>
            <a:pPr defTabSz="658368">
              <a:lnSpc>
                <a:spcPts val="2600"/>
              </a:lnSpc>
              <a:spcBef>
                <a:spcPts val="700"/>
              </a:spcBef>
              <a:buClr>
                <a:srgbClr val="FFCD00"/>
              </a:buClr>
              <a:defRPr sz="1728">
                <a:latin typeface="+mn-lt"/>
                <a:ea typeface="+mn-ea"/>
                <a:cs typeface="+mn-cs"/>
                <a:sym typeface="Roboto Light"/>
              </a:defRPr>
            </a:pPr>
            <a:r>
              <a:t>Une lecture d’inspiration marxiste associe l’impérialisme à un projet principalement économique.</a:t>
            </a:r>
          </a:p>
          <a:p>
            <a:pPr defTabSz="658368">
              <a:lnSpc>
                <a:spcPts val="2600"/>
              </a:lnSpc>
              <a:spcBef>
                <a:spcPts val="700"/>
              </a:spcBef>
              <a:buClr>
                <a:srgbClr val="FFCD00"/>
              </a:buClr>
              <a:defRPr sz="1728">
                <a:latin typeface="+mn-lt"/>
                <a:ea typeface="+mn-ea"/>
                <a:cs typeface="+mn-cs"/>
                <a:sym typeface="Roboto Light"/>
              </a:defRPr>
            </a:pPr>
            <a:r>
              <a:t>Le colonialisme serait une continuité de ces formes de domination et d’exploitation des terres d’outremer, mais, cette fois-ci, à l’intérieur d’un système industrialisé dont les moyens de production sont détenus par les États coloniaux (Boehmer, 1995).</a:t>
            </a:r>
          </a:p>
          <a:p>
            <a:pPr defTabSz="658368">
              <a:lnSpc>
                <a:spcPts val="2600"/>
              </a:lnSpc>
              <a:spcBef>
                <a:spcPts val="700"/>
              </a:spcBef>
              <a:buClr>
                <a:srgbClr val="FFCD00"/>
              </a:buClr>
              <a:defRPr sz="1728">
                <a:latin typeface="+mn-lt"/>
                <a:ea typeface="+mn-ea"/>
                <a:cs typeface="+mn-cs"/>
                <a:sym typeface="Roboto Light"/>
              </a:defRPr>
            </a:pPr>
            <a:r>
              <a:t>En ce sens, le colonialisme serait né du capitalisme et aurait pour objectif de l’entretenir et de l’alimenter.</a:t>
            </a:r>
          </a:p>
        </p:txBody>
      </p:sp>
      <p:sp>
        <p:nvSpPr>
          <p:cNvPr id="135" name="Rectangle 14"/>
          <p:cNvSpPr/>
          <p:nvPr/>
        </p:nvSpPr>
        <p:spPr>
          <a:xfrm>
            <a:off x="6613119" y="2555570"/>
            <a:ext cx="3535583" cy="2305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Titre 1"/>
          <p:cNvSpPr txBox="1">
            <a:spLocks noGrp="1"/>
          </p:cNvSpPr>
          <p:nvPr>
            <p:ph type="title"/>
          </p:nvPr>
        </p:nvSpPr>
        <p:spPr>
          <a:xfrm>
            <a:off x="579198" y="210708"/>
            <a:ext cx="10478528" cy="1804473"/>
          </a:xfrm>
          <a:prstGeom prst="rect">
            <a:avLst/>
          </a:prstGeom>
        </p:spPr>
        <p:txBody>
          <a:bodyPr anchor="b"/>
          <a:lstStyle>
            <a:lvl1pPr defTabSz="795527">
              <a:defRPr sz="10440" baseline="31080"/>
            </a:lvl1pPr>
          </a:lstStyle>
          <a:p>
            <a:r>
              <a:t>Frantz Fanon</a:t>
            </a:r>
          </a:p>
        </p:txBody>
      </p:sp>
      <p:sp>
        <p:nvSpPr>
          <p:cNvPr id="391" name="Espace réservé du contenu 2"/>
          <p:cNvSpPr txBox="1">
            <a:spLocks noGrp="1"/>
          </p:cNvSpPr>
          <p:nvPr>
            <p:ph type="body" idx="1"/>
          </p:nvPr>
        </p:nvSpPr>
        <p:spPr>
          <a:xfrm>
            <a:off x="630751" y="1842356"/>
            <a:ext cx="10697117" cy="4813751"/>
          </a:xfrm>
          <a:prstGeom prst="rect">
            <a:avLst/>
          </a:prstGeom>
        </p:spPr>
        <p:txBody>
          <a:bodyPr/>
          <a:lstStyle/>
          <a:p>
            <a:pPr marL="279400" indent="-279400" defTabSz="804672">
              <a:lnSpc>
                <a:spcPct val="130000"/>
              </a:lnSpc>
              <a:spcBef>
                <a:spcPts val="800"/>
              </a:spcBef>
              <a:buClr>
                <a:srgbClr val="FFCD00"/>
              </a:buClr>
              <a:defRPr sz="2024">
                <a:latin typeface="+mn-lt"/>
                <a:ea typeface="+mn-ea"/>
                <a:cs typeface="+mn-cs"/>
                <a:sym typeface="Roboto Light"/>
              </a:defRPr>
            </a:pPr>
            <a:r>
              <a:t>Fanon a également étudié l’aspect clinique des effets de la violence en expliquant comment des personnes confrontées quotidiennement à la violence coloniale vivent des formes de chocs post-traumatiques et des formes d’amnésie causées par l’impossibilité de se nourrir de leur langue, de leur culture ou de leurs repères, remplacés par ceux de la colonisation. </a:t>
            </a:r>
          </a:p>
          <a:p>
            <a:pPr marL="279400" indent="-279400" defTabSz="804672">
              <a:lnSpc>
                <a:spcPct val="130000"/>
              </a:lnSpc>
              <a:spcBef>
                <a:spcPts val="800"/>
              </a:spcBef>
              <a:buClr>
                <a:srgbClr val="FFCD00"/>
              </a:buClr>
              <a:defRPr sz="2024">
                <a:latin typeface="+mn-lt"/>
                <a:ea typeface="+mn-ea"/>
                <a:cs typeface="+mn-cs"/>
                <a:sym typeface="Roboto Light"/>
              </a:defRPr>
            </a:pPr>
            <a:r>
              <a:t>Ainsi, ce qui était perçu comme de la paresse des peuples colonisés était en fait des formes de « fatigue de tragédie » et de traumatismes qui rendaient les personnes soumises à différentes formes d’humiliations quotidiennes, méfiantes, craintives et épuisées psychiquement et physiquement.</a:t>
            </a:r>
          </a:p>
          <a:p>
            <a:pPr marL="279400" indent="-279400" defTabSz="804672">
              <a:lnSpc>
                <a:spcPct val="130000"/>
              </a:lnSpc>
              <a:spcBef>
                <a:spcPts val="800"/>
              </a:spcBef>
              <a:buClr>
                <a:srgbClr val="FFCD00"/>
              </a:buClr>
              <a:defRPr sz="2024">
                <a:latin typeface="+mn-lt"/>
                <a:ea typeface="+mn-ea"/>
                <a:cs typeface="+mn-cs"/>
                <a:sym typeface="Roboto Light"/>
              </a:defRPr>
            </a:pPr>
            <a:r>
              <a:t>Il a également réfléchi à la résistance des peuples en situant celle-ci non pas comme un acte criminel de violence, mais comme une forme de réponse directe et d’autodéfense à la violence coloniale perpétrée quotidiennement par les administrations.</a:t>
            </a:r>
          </a:p>
        </p:txBody>
      </p:sp>
      <p:sp>
        <p:nvSpPr>
          <p:cNvPr id="392" name="Rectangle 14"/>
          <p:cNvSpPr/>
          <p:nvPr/>
        </p:nvSpPr>
        <p:spPr>
          <a:xfrm>
            <a:off x="662533" y="1491610"/>
            <a:ext cx="5633896" cy="1846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Titre 1"/>
          <p:cNvSpPr txBox="1">
            <a:spLocks noGrp="1"/>
          </p:cNvSpPr>
          <p:nvPr>
            <p:ph type="ctrTitle"/>
          </p:nvPr>
        </p:nvSpPr>
        <p:spPr>
          <a:xfrm>
            <a:off x="579198" y="210708"/>
            <a:ext cx="10478528" cy="1804473"/>
          </a:xfrm>
          <a:prstGeom prst="rect">
            <a:avLst/>
          </a:prstGeom>
        </p:spPr>
        <p:txBody>
          <a:bodyPr/>
          <a:lstStyle>
            <a:lvl1pPr algn="l" defTabSz="795527">
              <a:defRPr sz="10440" baseline="31080">
                <a:latin typeface="Volkhov Bold"/>
                <a:ea typeface="Volkhov Bold"/>
                <a:cs typeface="Volkhov Bold"/>
                <a:sym typeface="Volkhov Bold"/>
              </a:defRPr>
            </a:lvl1pPr>
          </a:lstStyle>
          <a:p>
            <a:r>
              <a:t>Frantz Fanon</a:t>
            </a:r>
          </a:p>
        </p:txBody>
      </p:sp>
      <p:sp>
        <p:nvSpPr>
          <p:cNvPr id="395" name="Sous-titre 2"/>
          <p:cNvSpPr txBox="1">
            <a:spLocks noGrp="1"/>
          </p:cNvSpPr>
          <p:nvPr>
            <p:ph type="subTitle" idx="1"/>
          </p:nvPr>
        </p:nvSpPr>
        <p:spPr>
          <a:xfrm>
            <a:off x="630751" y="1842356"/>
            <a:ext cx="10697117" cy="4813751"/>
          </a:xfrm>
          <a:prstGeom prst="rect">
            <a:avLst/>
          </a:prstGeom>
        </p:spPr>
        <p:txBody>
          <a:bodyPr/>
          <a:lstStyle/>
          <a:p>
            <a:pPr marL="263525" indent="-263525" defTabSz="758951">
              <a:spcBef>
                <a:spcPts val="800"/>
              </a:spcBef>
              <a:buClr>
                <a:srgbClr val="FFCD00"/>
              </a:buClr>
              <a:buSzPct val="175000"/>
              <a:buFont typeface="Arial"/>
              <a:buChar char="•"/>
              <a:defRPr sz="1909"/>
            </a:pPr>
            <a:r>
              <a:t>Comme Aimé Césaire, Fanon considérait qu’autant la personne colonisatrice que celle colonisée étaient enfermées dans cette relation de violence et que toutes deux en ressortaient profondément affectées.</a:t>
            </a:r>
          </a:p>
          <a:p>
            <a:pPr marL="263525" indent="-263525" defTabSz="758951">
              <a:spcBef>
                <a:spcPts val="800"/>
              </a:spcBef>
              <a:buClr>
                <a:srgbClr val="FFCD00"/>
              </a:buClr>
              <a:buSzPct val="175000"/>
              <a:buFont typeface="Arial"/>
              <a:buChar char="•"/>
              <a:defRPr sz="1909"/>
            </a:pPr>
            <a:r>
              <a:t>Ainsi, dans sa pratique médicale, il soignait aussi celles qui étaient instrumentalisées par l’administration coloniale et qui commettaient différents actes de violence (tortures, assassinats). </a:t>
            </a:r>
          </a:p>
          <a:p>
            <a:pPr marL="263525" indent="-263525" defTabSz="758951">
              <a:spcBef>
                <a:spcPts val="800"/>
              </a:spcBef>
              <a:buClr>
                <a:srgbClr val="FFCD00"/>
              </a:buClr>
              <a:buSzPct val="175000"/>
              <a:buFont typeface="Arial"/>
              <a:buChar char="•"/>
              <a:defRPr sz="1909"/>
            </a:pPr>
            <a:r>
              <a:t>Fanon a développé un angle important de la pratique décoloniale, celui qui insiste sur l’importance de se décoloniser ou de se désaliéner soi-même avant de prétendre à toute forme de libération. </a:t>
            </a:r>
          </a:p>
          <a:p>
            <a:pPr marL="263525" indent="-263525" defTabSz="758951">
              <a:spcBef>
                <a:spcPts val="800"/>
              </a:spcBef>
              <a:buClr>
                <a:srgbClr val="FFCD00"/>
              </a:buClr>
              <a:buSzPct val="175000"/>
              <a:buFont typeface="Arial"/>
              <a:buChar char="•"/>
              <a:defRPr sz="1909"/>
            </a:pPr>
            <a:r>
              <a:t>Frantz Fanon avait aussi réfléchi à la notion d’identité et en appelait à la création d’un nouvel être humain, capable de puiser dans toute son expérience et d’émerger libre des formes d’aliénations multiples vécues dans l’oppression.</a:t>
            </a:r>
          </a:p>
        </p:txBody>
      </p:sp>
      <p:sp>
        <p:nvSpPr>
          <p:cNvPr id="396" name="Rectangle 14"/>
          <p:cNvSpPr/>
          <p:nvPr/>
        </p:nvSpPr>
        <p:spPr>
          <a:xfrm>
            <a:off x="662533" y="1491610"/>
            <a:ext cx="5633896" cy="1846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Titre 1"/>
          <p:cNvSpPr txBox="1">
            <a:spLocks noGrp="1"/>
          </p:cNvSpPr>
          <p:nvPr>
            <p:ph type="title"/>
          </p:nvPr>
        </p:nvSpPr>
        <p:spPr>
          <a:xfrm>
            <a:off x="5299324" y="290552"/>
            <a:ext cx="6179107" cy="1586357"/>
          </a:xfrm>
          <a:prstGeom prst="rect">
            <a:avLst/>
          </a:prstGeom>
        </p:spPr>
        <p:txBody>
          <a:bodyPr anchor="b"/>
          <a:lstStyle/>
          <a:p>
            <a:pPr defTabSz="530351">
              <a:defRPr sz="4059"/>
            </a:pPr>
            <a:r>
              <a:rPr sz="3712"/>
              <a:t>Mohandas Karamchand </a:t>
            </a:r>
            <a:r>
              <a:rPr sz="5800"/>
              <a:t>Gandhi</a:t>
            </a:r>
          </a:p>
        </p:txBody>
      </p:sp>
      <p:sp>
        <p:nvSpPr>
          <p:cNvPr id="400" name="Espace réservé du contenu 2"/>
          <p:cNvSpPr txBox="1">
            <a:spLocks noGrp="1"/>
          </p:cNvSpPr>
          <p:nvPr>
            <p:ph type="body" sz="half" idx="1"/>
          </p:nvPr>
        </p:nvSpPr>
        <p:spPr>
          <a:xfrm>
            <a:off x="5330411" y="2124925"/>
            <a:ext cx="6604907" cy="4522115"/>
          </a:xfrm>
          <a:prstGeom prst="rect">
            <a:avLst/>
          </a:prstGeom>
        </p:spPr>
        <p:txBody>
          <a:bodyPr>
            <a:normAutofit lnSpcReduction="10000"/>
          </a:bodyPr>
          <a:lstStyle/>
          <a:p>
            <a:pPr marL="317500" indent="-317500">
              <a:lnSpc>
                <a:spcPct val="130000"/>
              </a:lnSpc>
              <a:buClr>
                <a:srgbClr val="FFCD00"/>
              </a:buClr>
              <a:defRPr sz="2100">
                <a:latin typeface="+mn-lt"/>
                <a:ea typeface="+mn-ea"/>
                <a:cs typeface="+mn-cs"/>
                <a:sym typeface="Roboto Light"/>
              </a:defRPr>
            </a:pPr>
            <a:r>
              <a:t>Les notions d’aliénation et d’effacement </a:t>
            </a:r>
            <a:br/>
            <a:r>
              <a:t>des épistémologies des peuples ayant subi </a:t>
            </a:r>
            <a:br/>
            <a:r>
              <a:t>les différentes formes d’impérialisme ont trouvé </a:t>
            </a:r>
            <a:br/>
            <a:r>
              <a:t>un écho important chez plusieurs penseur.euse.s </a:t>
            </a:r>
            <a:br/>
            <a:r>
              <a:t>en Inde, comme Gandhi.</a:t>
            </a:r>
          </a:p>
          <a:p>
            <a:pPr marL="317500" indent="-317500">
              <a:lnSpc>
                <a:spcPct val="130000"/>
              </a:lnSpc>
              <a:buClr>
                <a:srgbClr val="FFCD00"/>
              </a:buClr>
              <a:defRPr sz="2100">
                <a:latin typeface="+mn-lt"/>
                <a:ea typeface="+mn-ea"/>
                <a:cs typeface="+mn-cs"/>
                <a:sym typeface="Roboto Light"/>
              </a:defRPr>
            </a:pPr>
            <a:r>
              <a:t>Cette pensée était principalement issue d’un mélange d’inspirations spirituelles et de politiques puisées dans plusieurs traditions religieuses comme l’islam, l’hindouisme et le jaïnisme, mais aussi au sein des savoirs intellectuels sur les droits et libertés en Europe, où Gandhi a vécu et étudié le droit. </a:t>
            </a:r>
          </a:p>
        </p:txBody>
      </p:sp>
      <p:sp>
        <p:nvSpPr>
          <p:cNvPr id="401" name="Rectangle 14"/>
          <p:cNvSpPr/>
          <p:nvPr/>
        </p:nvSpPr>
        <p:spPr>
          <a:xfrm>
            <a:off x="5402103" y="1832269"/>
            <a:ext cx="5327312" cy="4785"/>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pic>
        <p:nvPicPr>
          <p:cNvPr id="402" name="Picture 2" descr="Picture 2"/>
          <p:cNvPicPr>
            <a:picLocks noChangeAspect="1"/>
          </p:cNvPicPr>
          <p:nvPr/>
        </p:nvPicPr>
        <p:blipFill>
          <a:blip r:embed="rId3"/>
          <a:stretch>
            <a:fillRect/>
          </a:stretch>
        </p:blipFill>
        <p:spPr>
          <a:xfrm>
            <a:off x="-12891" y="9"/>
            <a:ext cx="5023460" cy="6857991"/>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06" name="Picture 2" descr="Picture 2"/>
          <p:cNvPicPr>
            <a:picLocks noChangeAspect="1"/>
          </p:cNvPicPr>
          <p:nvPr/>
        </p:nvPicPr>
        <p:blipFill>
          <a:blip r:embed="rId3">
            <a:alphaModFix amt="60250"/>
          </a:blip>
          <a:srcRect l="5700" t="7175" b="19912"/>
          <a:stretch>
            <a:fillRect/>
          </a:stretch>
        </p:blipFill>
        <p:spPr>
          <a:xfrm flipH="1">
            <a:off x="0" y="0"/>
            <a:ext cx="12191980" cy="6858000"/>
          </a:xfrm>
          <a:prstGeom prst="rect">
            <a:avLst/>
          </a:prstGeom>
          <a:ln w="12700">
            <a:miter lim="400000"/>
          </a:ln>
        </p:spPr>
      </p:pic>
      <p:sp>
        <p:nvSpPr>
          <p:cNvPr id="407" name="Espace réservé du contenu 2"/>
          <p:cNvSpPr txBox="1">
            <a:spLocks noGrp="1"/>
          </p:cNvSpPr>
          <p:nvPr>
            <p:ph type="body" idx="1"/>
          </p:nvPr>
        </p:nvSpPr>
        <p:spPr>
          <a:xfrm>
            <a:off x="4859221" y="538362"/>
            <a:ext cx="6692619" cy="5841875"/>
          </a:xfrm>
          <a:prstGeom prst="rect">
            <a:avLst/>
          </a:prstGeom>
        </p:spPr>
        <p:txBody>
          <a:bodyPr anchor="ctr">
            <a:normAutofit lnSpcReduction="10000"/>
          </a:bodyPr>
          <a:lstStyle/>
          <a:p>
            <a:pPr marL="288543" indent="-288543" defTabSz="649223">
              <a:lnSpc>
                <a:spcPct val="140000"/>
              </a:lnSpc>
              <a:buClr>
                <a:srgbClr val="FFCD00"/>
              </a:buClr>
              <a:buSzPct val="150000"/>
              <a:defRPr sz="1775">
                <a:solidFill>
                  <a:srgbClr val="FFFFFF"/>
                </a:solidFill>
                <a:latin typeface="+mn-lt"/>
                <a:ea typeface="+mn-ea"/>
                <a:cs typeface="+mn-cs"/>
                <a:sym typeface="Roboto Light"/>
              </a:defRPr>
            </a:pPr>
            <a:r>
              <a:t>Gandhi a été quelque peu effacé du domaine des études postcoloniales, peut-être parce que son approche de </a:t>
            </a:r>
            <a:br/>
            <a:r>
              <a:t>la décolonisation était plus associée, surtout en Europe, </a:t>
            </a:r>
            <a:br/>
            <a:r>
              <a:t>à une démarche spirituelle ou dévotionnelle, et moins </a:t>
            </a:r>
            <a:br/>
            <a:r>
              <a:t>à une démarche politique. </a:t>
            </a:r>
          </a:p>
          <a:p>
            <a:pPr marL="288543" indent="-288543" defTabSz="649223">
              <a:lnSpc>
                <a:spcPct val="140000"/>
              </a:lnSpc>
              <a:buClr>
                <a:srgbClr val="FFCD00"/>
              </a:buClr>
              <a:buSzPct val="150000"/>
              <a:defRPr sz="1775">
                <a:solidFill>
                  <a:srgbClr val="FFFFFF"/>
                </a:solidFill>
                <a:latin typeface="+mn-lt"/>
                <a:ea typeface="+mn-ea"/>
                <a:cs typeface="+mn-cs"/>
                <a:sym typeface="Roboto Light"/>
              </a:defRPr>
            </a:pPr>
            <a:r>
              <a:t>Cet effacement démontre également que le champ </a:t>
            </a:r>
            <a:br/>
            <a:r>
              <a:t>des études postcoloniales a été orienté selon une tendance plus séculaire dévalorisant le rôle des traditions religieuses dans la capacité de redéfinir des valeurs différentes de </a:t>
            </a:r>
            <a:br/>
            <a:r>
              <a:t>celles proposées par les empires européens et américains (Chakrabarty, 2000). </a:t>
            </a:r>
          </a:p>
          <a:p>
            <a:pPr marL="288543" indent="-288543" defTabSz="649223">
              <a:lnSpc>
                <a:spcPct val="140000"/>
              </a:lnSpc>
              <a:buClr>
                <a:srgbClr val="FFCD00"/>
              </a:buClr>
              <a:buSzPct val="150000"/>
              <a:defRPr sz="1775">
                <a:solidFill>
                  <a:srgbClr val="FFFFFF"/>
                </a:solidFill>
                <a:latin typeface="+mn-lt"/>
                <a:ea typeface="+mn-ea"/>
                <a:cs typeface="+mn-cs"/>
                <a:sym typeface="Roboto Light"/>
              </a:defRPr>
            </a:pPr>
            <a:r>
              <a:t>L’originalité de Gandhi réside dans sa capacité à avoir formulé un principe d’autodétermination (swaraj) à partir d’un mélange ou d’une hybridité de traditions intellectuelles et religieuses indiennes. </a:t>
            </a:r>
          </a:p>
        </p:txBody>
      </p:sp>
      <p:sp>
        <p:nvSpPr>
          <p:cNvPr id="408" name="Titre 1"/>
          <p:cNvSpPr txBox="1">
            <a:spLocks noGrp="1"/>
          </p:cNvSpPr>
          <p:nvPr>
            <p:ph type="title"/>
          </p:nvPr>
        </p:nvSpPr>
        <p:spPr>
          <a:xfrm>
            <a:off x="-147519" y="2791959"/>
            <a:ext cx="4488653" cy="2783775"/>
          </a:xfrm>
          <a:prstGeom prst="rect">
            <a:avLst/>
          </a:prstGeom>
        </p:spPr>
        <p:txBody>
          <a:bodyPr/>
          <a:lstStyle/>
          <a:p>
            <a:pPr algn="r">
              <a:defRPr sz="4100">
                <a:solidFill>
                  <a:srgbClr val="FFFFFF"/>
                </a:solidFill>
              </a:defRPr>
            </a:pPr>
            <a:r>
              <a:rPr sz="6000"/>
              <a:t>Gandhi :</a:t>
            </a:r>
            <a:br/>
            <a:r>
              <a:t> Religion et décolonisation?</a:t>
            </a:r>
          </a:p>
        </p:txBody>
      </p:sp>
      <p:sp>
        <p:nvSpPr>
          <p:cNvPr id="409" name="Straight Connector 17"/>
          <p:cNvSpPr/>
          <p:nvPr/>
        </p:nvSpPr>
        <p:spPr>
          <a:xfrm flipH="1">
            <a:off x="4657094" y="714275"/>
            <a:ext cx="1" cy="5490049"/>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13" name="Picture 2" descr="Picture 2"/>
          <p:cNvPicPr>
            <a:picLocks noChangeAspect="1"/>
          </p:cNvPicPr>
          <p:nvPr/>
        </p:nvPicPr>
        <p:blipFill>
          <a:blip r:embed="rId3">
            <a:alphaModFix amt="50000"/>
          </a:blip>
          <a:srcRect t="12530" b="12470"/>
          <a:stretch>
            <a:fillRect/>
          </a:stretch>
        </p:blipFill>
        <p:spPr>
          <a:xfrm flipH="1">
            <a:off x="19" y="0"/>
            <a:ext cx="12191981" cy="6858001"/>
          </a:xfrm>
          <a:prstGeom prst="rect">
            <a:avLst/>
          </a:prstGeom>
          <a:ln w="12700">
            <a:miter lim="400000"/>
          </a:ln>
        </p:spPr>
      </p:pic>
      <p:sp>
        <p:nvSpPr>
          <p:cNvPr id="414" name="Espace réservé du contenu 2"/>
          <p:cNvSpPr txBox="1">
            <a:spLocks noGrp="1"/>
          </p:cNvSpPr>
          <p:nvPr>
            <p:ph type="body" sz="half" idx="1"/>
          </p:nvPr>
        </p:nvSpPr>
        <p:spPr>
          <a:xfrm>
            <a:off x="6512929" y="538362"/>
            <a:ext cx="5367939" cy="5841875"/>
          </a:xfrm>
          <a:prstGeom prst="rect">
            <a:avLst/>
          </a:prstGeom>
        </p:spPr>
        <p:txBody>
          <a:bodyPr anchor="ctr"/>
          <a:lstStyle/>
          <a:p>
            <a:pPr marL="406399" indent="-406399">
              <a:lnSpc>
                <a:spcPct val="140000"/>
              </a:lnSpc>
              <a:spcBef>
                <a:spcPts val="1500"/>
              </a:spcBef>
              <a:buClr>
                <a:srgbClr val="FFCD00"/>
              </a:buClr>
              <a:buSzPct val="150000"/>
              <a:defRPr sz="2700">
                <a:solidFill>
                  <a:srgbClr val="FFFFFF"/>
                </a:solidFill>
                <a:latin typeface="+mn-lt"/>
                <a:ea typeface="+mn-ea"/>
                <a:cs typeface="+mn-cs"/>
                <a:sym typeface="Roboto Light"/>
              </a:defRPr>
            </a:pPr>
            <a:r>
              <a:t>Cette dévalorisation a aussi </a:t>
            </a:r>
            <a:br/>
            <a:r>
              <a:t>eu un impact important en bloquant la réception des formes de théologies de la libération différentes de celles inspirées par le christianisme, telles que les savoirs des Premiers Peuples ou les discours anti-impériaux issus </a:t>
            </a:r>
            <a:br/>
            <a:r>
              <a:t>de l’islam. </a:t>
            </a:r>
          </a:p>
        </p:txBody>
      </p:sp>
      <p:sp>
        <p:nvSpPr>
          <p:cNvPr id="415" name="Titre 1"/>
          <p:cNvSpPr txBox="1">
            <a:spLocks noGrp="1"/>
          </p:cNvSpPr>
          <p:nvPr>
            <p:ph type="title"/>
          </p:nvPr>
        </p:nvSpPr>
        <p:spPr>
          <a:xfrm>
            <a:off x="157281" y="1550173"/>
            <a:ext cx="5728731" cy="3552847"/>
          </a:xfrm>
          <a:prstGeom prst="rect">
            <a:avLst/>
          </a:prstGeom>
        </p:spPr>
        <p:txBody>
          <a:bodyPr/>
          <a:lstStyle>
            <a:lvl1pPr algn="r">
              <a:lnSpc>
                <a:spcPct val="110000"/>
              </a:lnSpc>
              <a:defRPr sz="5300">
                <a:solidFill>
                  <a:srgbClr val="FFFFFF"/>
                </a:solidFill>
                <a:latin typeface="Volkhov Regular"/>
                <a:ea typeface="Volkhov Regular"/>
                <a:cs typeface="Volkhov Regular"/>
                <a:sym typeface="Volkhov Regular"/>
              </a:defRPr>
            </a:lvl1pPr>
          </a:lstStyle>
          <a:p>
            <a:r>
              <a:t>Religion et décolonisation ?</a:t>
            </a:r>
          </a:p>
        </p:txBody>
      </p:sp>
      <p:sp>
        <p:nvSpPr>
          <p:cNvPr id="416" name="Straight Connector 17"/>
          <p:cNvSpPr/>
          <p:nvPr/>
        </p:nvSpPr>
        <p:spPr>
          <a:xfrm flipH="1">
            <a:off x="6287716" y="714275"/>
            <a:ext cx="1" cy="5490049"/>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BGRectangle"/>
          <p:cNvSpPr/>
          <p:nvPr/>
        </p:nvSpPr>
        <p:spPr>
          <a:xfrm>
            <a:off x="3047" y="-6182"/>
            <a:ext cx="12188954" cy="685800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421" name="Rectangle 72"/>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422" name="Picture 2" descr="Picture 2"/>
          <p:cNvPicPr>
            <a:picLocks noChangeAspect="1"/>
          </p:cNvPicPr>
          <p:nvPr/>
        </p:nvPicPr>
        <p:blipFill>
          <a:blip r:embed="rId3">
            <a:alphaModFix amt="49811"/>
          </a:blip>
          <a:srcRect t="13596" r="9494" b="47525"/>
          <a:stretch>
            <a:fillRect/>
          </a:stretch>
        </p:blipFill>
        <p:spPr>
          <a:xfrm flipH="1">
            <a:off x="20" y="0"/>
            <a:ext cx="10656719" cy="6858001"/>
          </a:xfrm>
          <a:prstGeom prst="rect">
            <a:avLst/>
          </a:prstGeom>
          <a:ln w="12700">
            <a:miter lim="400000"/>
          </a:ln>
        </p:spPr>
      </p:pic>
      <p:sp>
        <p:nvSpPr>
          <p:cNvPr id="423" name="Titre 1"/>
          <p:cNvSpPr txBox="1">
            <a:spLocks noGrp="1"/>
          </p:cNvSpPr>
          <p:nvPr>
            <p:ph type="title"/>
          </p:nvPr>
        </p:nvSpPr>
        <p:spPr>
          <a:xfrm>
            <a:off x="340274" y="2527097"/>
            <a:ext cx="5766769" cy="4930247"/>
          </a:xfrm>
          <a:prstGeom prst="rect">
            <a:avLst/>
          </a:prstGeom>
        </p:spPr>
        <p:txBody>
          <a:bodyPr/>
          <a:lstStyle/>
          <a:p>
            <a:pPr algn="r">
              <a:defRPr sz="4200">
                <a:solidFill>
                  <a:srgbClr val="FFFFFF"/>
                </a:solidFill>
                <a:latin typeface="Volkhov Regular"/>
                <a:ea typeface="Volkhov Regular"/>
                <a:cs typeface="Volkhov Regular"/>
                <a:sym typeface="Volkhov Regular"/>
              </a:defRPr>
            </a:pPr>
            <a:r>
              <a:t>Penseur.euse.s indien.ne.s</a:t>
            </a:r>
            <a:br/>
            <a:r>
              <a:t> et études subalternes </a:t>
            </a:r>
          </a:p>
        </p:txBody>
      </p:sp>
      <p:sp>
        <p:nvSpPr>
          <p:cNvPr id="424" name="Espace réservé du contenu 2"/>
          <p:cNvSpPr txBox="1">
            <a:spLocks noGrp="1"/>
          </p:cNvSpPr>
          <p:nvPr>
            <p:ph type="body" sz="half" idx="1"/>
          </p:nvPr>
        </p:nvSpPr>
        <p:spPr>
          <a:xfrm>
            <a:off x="6652710" y="303556"/>
            <a:ext cx="5105389" cy="6250888"/>
          </a:xfrm>
          <a:prstGeom prst="rect">
            <a:avLst/>
          </a:prstGeom>
        </p:spPr>
        <p:txBody>
          <a:bodyPr anchor="ctr">
            <a:normAutofit lnSpcReduction="10000"/>
          </a:bodyPr>
          <a:lstStyle/>
          <a:p>
            <a:pPr marL="300736" indent="-300736" defTabSz="676655">
              <a:lnSpc>
                <a:spcPct val="140000"/>
              </a:lnSpc>
              <a:spcBef>
                <a:spcPts val="1100"/>
              </a:spcBef>
              <a:buClr>
                <a:srgbClr val="FFCD00"/>
              </a:buClr>
              <a:buSzPct val="150000"/>
              <a:defRPr sz="1850">
                <a:solidFill>
                  <a:srgbClr val="FFFFFF"/>
                </a:solidFill>
                <a:latin typeface="+mn-lt"/>
                <a:ea typeface="+mn-ea"/>
                <a:cs typeface="+mn-cs"/>
                <a:sym typeface="Roboto Light"/>
              </a:defRPr>
            </a:pPr>
            <a:r>
              <a:t>C’est dans les récits des plus marginalisés par l’indépendance indienne, c’est-à-dire les femmes, les minorités religieuses, les classes et les castes les plus défavorisées, que les études subalternes se sont constituées.</a:t>
            </a:r>
          </a:p>
          <a:p>
            <a:pPr marL="300736" indent="-300736" defTabSz="676655">
              <a:lnSpc>
                <a:spcPct val="140000"/>
              </a:lnSpc>
              <a:spcBef>
                <a:spcPts val="1100"/>
              </a:spcBef>
              <a:buClr>
                <a:srgbClr val="FFCD00"/>
              </a:buClr>
              <a:buSzPct val="150000"/>
              <a:defRPr sz="1850">
                <a:solidFill>
                  <a:srgbClr val="FFFFFF"/>
                </a:solidFill>
                <a:latin typeface="+mn-lt"/>
                <a:ea typeface="+mn-ea"/>
                <a:cs typeface="+mn-cs"/>
                <a:sym typeface="Roboto Light"/>
              </a:defRPr>
            </a:pPr>
            <a:r>
              <a:t>Le terme subalterne est un concept inspiré d’Antonio Gramsci, un penseur du sud de l’Italie, et adapté à l’histoire et à la réalité postcoloniales de l’Inde. </a:t>
            </a:r>
          </a:p>
          <a:p>
            <a:pPr marL="300736" indent="-300736" defTabSz="676655">
              <a:lnSpc>
                <a:spcPct val="140000"/>
              </a:lnSpc>
              <a:spcBef>
                <a:spcPts val="1100"/>
              </a:spcBef>
              <a:buClr>
                <a:srgbClr val="FFCD00"/>
              </a:buClr>
              <a:buSzPct val="150000"/>
              <a:defRPr sz="1850">
                <a:solidFill>
                  <a:srgbClr val="FFFFFF"/>
                </a:solidFill>
                <a:latin typeface="+mn-lt"/>
                <a:ea typeface="+mn-ea"/>
                <a:cs typeface="+mn-cs"/>
                <a:sym typeface="Roboto Light"/>
              </a:defRPr>
            </a:pPr>
            <a:r>
              <a:t>Dans le premier numéro du Subaltern Studies Journal, Rajanit Guha caractérise la subalternité comme la subordination de la classe, de l’âge ou du genre à une élite coloniale et indigène qui sert les structures et les pouvoirs dominants. </a:t>
            </a:r>
          </a:p>
        </p:txBody>
      </p:sp>
      <p:sp>
        <p:nvSpPr>
          <p:cNvPr id="425" name="Rectangle 3"/>
          <p:cNvSpPr txBox="1"/>
          <p:nvPr/>
        </p:nvSpPr>
        <p:spPr>
          <a:xfrm>
            <a:off x="45719" y="6492432"/>
            <a:ext cx="6004561" cy="929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rgbClr val="FFFFFF"/>
                </a:solidFill>
                <a:latin typeface="Linux Libertine"/>
                <a:ea typeface="Linux Libertine"/>
                <a:cs typeface="Linux Libertine"/>
                <a:sym typeface="Linux Libertine"/>
              </a:defRPr>
            </a:pPr>
            <a:r>
              <a:t>Image : Gayatri Chakravorty Spivak</a:t>
            </a:r>
          </a:p>
          <a:p>
            <a:pPr>
              <a:defRPr b="1">
                <a:solidFill>
                  <a:srgbClr val="FFFFFF"/>
                </a:solidFill>
                <a:latin typeface="Arial"/>
                <a:ea typeface="Arial"/>
                <a:cs typeface="Arial"/>
                <a:sym typeface="Arial"/>
              </a:defRPr>
            </a:pPr>
            <a:br>
              <a:rPr>
                <a:latin typeface="Linux Libertine"/>
                <a:ea typeface="Linux Libertine"/>
                <a:cs typeface="Linux Libertine"/>
                <a:sym typeface="Linux Libertine"/>
              </a:rPr>
            </a:br>
            <a:endParaRPr>
              <a:latin typeface="Linux Libertine"/>
              <a:ea typeface="Linux Libertine"/>
              <a:cs typeface="Linux Libertine"/>
              <a:sym typeface="Linux Libertine"/>
            </a:endParaRPr>
          </a:p>
        </p:txBody>
      </p:sp>
      <p:sp>
        <p:nvSpPr>
          <p:cNvPr id="426" name="Straight Connector 17"/>
          <p:cNvSpPr/>
          <p:nvPr/>
        </p:nvSpPr>
        <p:spPr>
          <a:xfrm flipH="1">
            <a:off x="6463376" y="672122"/>
            <a:ext cx="0" cy="5673307"/>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30" name="Espace réservé du contenu 2"/>
          <p:cNvSpPr txBox="1">
            <a:spLocks noGrp="1"/>
          </p:cNvSpPr>
          <p:nvPr>
            <p:ph type="body" idx="1"/>
          </p:nvPr>
        </p:nvSpPr>
        <p:spPr>
          <a:xfrm>
            <a:off x="615472" y="2754565"/>
            <a:ext cx="10892855" cy="3499501"/>
          </a:xfrm>
          <a:prstGeom prst="rect">
            <a:avLst/>
          </a:prstGeom>
        </p:spPr>
        <p:txBody>
          <a:bodyPr/>
          <a:lstStyle/>
          <a:p>
            <a:pPr marL="342899" indent="-342899">
              <a:lnSpc>
                <a:spcPct val="130000"/>
              </a:lnSpc>
              <a:spcBef>
                <a:spcPts val="1500"/>
              </a:spcBef>
              <a:buClr>
                <a:srgbClr val="FFCD00"/>
              </a:buClr>
              <a:buSzPct val="125000"/>
              <a:defRPr>
                <a:solidFill>
                  <a:srgbClr val="FFFFFF"/>
                </a:solidFill>
                <a:latin typeface="+mn-lt"/>
                <a:ea typeface="+mn-ea"/>
                <a:cs typeface="+mn-cs"/>
                <a:sym typeface="Roboto Light"/>
              </a:defRPr>
            </a:pPr>
            <a:r>
              <a:t>Ces groupes sont marginalisés par les puissances coloniales </a:t>
            </a:r>
            <a:br/>
            <a:r>
              <a:t>et par l’élite indienne.</a:t>
            </a:r>
          </a:p>
          <a:p>
            <a:pPr marL="342899" indent="-342899">
              <a:lnSpc>
                <a:spcPct val="130000"/>
              </a:lnSpc>
              <a:spcBef>
                <a:spcPts val="1500"/>
              </a:spcBef>
              <a:buClr>
                <a:srgbClr val="FFCD00"/>
              </a:buClr>
              <a:buSzPct val="125000"/>
              <a:defRPr>
                <a:solidFill>
                  <a:srgbClr val="FFFFFF"/>
                </a:solidFill>
                <a:latin typeface="+mn-lt"/>
                <a:ea typeface="+mn-ea"/>
                <a:cs typeface="+mn-cs"/>
                <a:sym typeface="Roboto Light"/>
              </a:defRPr>
            </a:pPr>
            <a:r>
              <a:t>Ces élites, constituées de bourgeois.e.s indien.ne.s, n’auraient pas réussi à représenter la nation entière et à intégrer l’histoire et les récits des groupes subalternisés dans l’historiographie nationale. </a:t>
            </a:r>
          </a:p>
        </p:txBody>
      </p:sp>
      <p:sp>
        <p:nvSpPr>
          <p:cNvPr id="431" name="Rectangle 14"/>
          <p:cNvSpPr/>
          <p:nvPr/>
        </p:nvSpPr>
        <p:spPr>
          <a:xfrm>
            <a:off x="668003" y="2224384"/>
            <a:ext cx="10787793" cy="12584"/>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432" name="Titre 1"/>
          <p:cNvSpPr txBox="1"/>
          <p:nvPr/>
        </p:nvSpPr>
        <p:spPr>
          <a:xfrm>
            <a:off x="574788" y="452135"/>
            <a:ext cx="11140902" cy="16486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pPr defTabSz="667512">
              <a:lnSpc>
                <a:spcPct val="90000"/>
              </a:lnSpc>
              <a:defRPr sz="4964">
                <a:solidFill>
                  <a:srgbClr val="FFFFFF"/>
                </a:solidFill>
                <a:latin typeface="Volkhov Regular"/>
                <a:ea typeface="Volkhov Regular"/>
                <a:cs typeface="Volkhov Regular"/>
                <a:sym typeface="Volkhov Regular"/>
              </a:defRPr>
            </a:pPr>
            <a:r>
              <a:t>Penseur.euse.s indien.ne.s </a:t>
            </a:r>
            <a:br/>
            <a:r>
              <a:t>et études subalternes </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 name="Picture 2" descr="Picture 2"/>
          <p:cNvPicPr>
            <a:picLocks noChangeAspect="1"/>
          </p:cNvPicPr>
          <p:nvPr/>
        </p:nvPicPr>
        <p:blipFill>
          <a:blip r:embed="rId3">
            <a:alphaModFix amt="87928"/>
          </a:blip>
          <a:srcRect l="4786"/>
          <a:stretch>
            <a:fillRect/>
          </a:stretch>
        </p:blipFill>
        <p:spPr>
          <a:xfrm>
            <a:off x="-17976" y="9"/>
            <a:ext cx="4897311" cy="6857991"/>
          </a:xfrm>
          <a:prstGeom prst="rect">
            <a:avLst/>
          </a:prstGeom>
          <a:ln w="12700">
            <a:miter lim="400000"/>
          </a:ln>
        </p:spPr>
      </p:pic>
      <p:sp>
        <p:nvSpPr>
          <p:cNvPr id="438" name="ZoneTexte 8"/>
          <p:cNvSpPr txBox="1"/>
          <p:nvPr/>
        </p:nvSpPr>
        <p:spPr>
          <a:xfrm>
            <a:off x="147319" y="6348957"/>
            <a:ext cx="3623108"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latin typeface="+mj-lt"/>
                <a:ea typeface="+mj-ea"/>
                <a:cs typeface="+mj-cs"/>
                <a:sym typeface="Roboto"/>
              </a:defRPr>
            </a:lvl1pPr>
          </a:lstStyle>
          <a:p>
            <a:r>
              <a:t>Image : Gayatri Chakravorty Spivak</a:t>
            </a:r>
          </a:p>
        </p:txBody>
      </p:sp>
      <p:sp>
        <p:nvSpPr>
          <p:cNvPr id="439" name="Rectangle 14"/>
          <p:cNvSpPr/>
          <p:nvPr/>
        </p:nvSpPr>
        <p:spPr>
          <a:xfrm>
            <a:off x="5402103" y="1832269"/>
            <a:ext cx="5327312" cy="4785"/>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440" name="Titre 1"/>
          <p:cNvSpPr txBox="1"/>
          <p:nvPr/>
        </p:nvSpPr>
        <p:spPr>
          <a:xfrm>
            <a:off x="5338303" y="147140"/>
            <a:ext cx="6179107" cy="1586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pPr defTabSz="685800">
              <a:lnSpc>
                <a:spcPct val="90000"/>
              </a:lnSpc>
              <a:defRPr sz="5250">
                <a:latin typeface="Volkhov Bold"/>
                <a:ea typeface="Volkhov Bold"/>
                <a:cs typeface="Volkhov Bold"/>
                <a:sym typeface="Volkhov Bold"/>
              </a:defRPr>
            </a:pPr>
            <a:r>
              <a:rPr sz="4800"/>
              <a:t>Gayatri </a:t>
            </a:r>
            <a:br>
              <a:rPr sz="4800"/>
            </a:br>
            <a:r>
              <a:rPr sz="4800"/>
              <a:t>Chakravorty Spivak</a:t>
            </a:r>
          </a:p>
        </p:txBody>
      </p:sp>
      <p:sp>
        <p:nvSpPr>
          <p:cNvPr id="441" name="Espace réservé du contenu 2"/>
          <p:cNvSpPr txBox="1"/>
          <p:nvPr/>
        </p:nvSpPr>
        <p:spPr>
          <a:xfrm>
            <a:off x="5330411" y="2124925"/>
            <a:ext cx="6604907" cy="4522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marL="276225" indent="-276225" defTabSz="795527">
              <a:lnSpc>
                <a:spcPct val="130000"/>
              </a:lnSpc>
              <a:spcBef>
                <a:spcPts val="800"/>
              </a:spcBef>
              <a:buClr>
                <a:srgbClr val="FFCD00"/>
              </a:buClr>
              <a:buSzPct val="175000"/>
              <a:buFont typeface="Arial"/>
              <a:buChar char="•"/>
              <a:defRPr sz="1827">
                <a:latin typeface="+mn-lt"/>
                <a:ea typeface="+mn-ea"/>
                <a:cs typeface="+mn-cs"/>
                <a:sym typeface="Roboto Light"/>
              </a:defRPr>
            </a:pPr>
            <a:r>
              <a:t>En 1988, Gayatri Chakravotry Spivak a soutenu que </a:t>
            </a:r>
            <a:br/>
            <a:r>
              <a:t>les subalternes des subalternes sont les « femmes du tiers monde », dont la voix est prise entre la subjectivation </a:t>
            </a:r>
            <a:br/>
            <a:r>
              <a:t>par le patriarcat nationaliste hindou et l’objectivation </a:t>
            </a:r>
            <a:br/>
            <a:r>
              <a:t>par l’impérialisme paternaliste occidental.</a:t>
            </a:r>
          </a:p>
          <a:p>
            <a:pPr marL="276225" indent="-276225" defTabSz="795527">
              <a:lnSpc>
                <a:spcPct val="130000"/>
              </a:lnSpc>
              <a:spcBef>
                <a:spcPts val="800"/>
              </a:spcBef>
              <a:buClr>
                <a:srgbClr val="FFCD00"/>
              </a:buClr>
              <a:buSzPct val="175000"/>
              <a:buFont typeface="Arial"/>
              <a:buChar char="•"/>
              <a:defRPr sz="1827">
                <a:latin typeface="+mn-lt"/>
                <a:ea typeface="+mn-ea"/>
                <a:cs typeface="+mn-cs"/>
                <a:sym typeface="Roboto Light"/>
              </a:defRPr>
            </a:pPr>
            <a:r>
              <a:t>Cela contribue à la mise sous silence des subalternes et, particulièrement, des femmes, en effaçant complètement leur voix et leurs revendications.</a:t>
            </a:r>
          </a:p>
          <a:p>
            <a:pPr marL="276225" indent="-276225" defTabSz="795527">
              <a:lnSpc>
                <a:spcPct val="130000"/>
              </a:lnSpc>
              <a:spcBef>
                <a:spcPts val="800"/>
              </a:spcBef>
              <a:buClr>
                <a:srgbClr val="FFCD00"/>
              </a:buClr>
              <a:buSzPct val="175000"/>
              <a:buFont typeface="Arial"/>
              <a:buChar char="•"/>
              <a:defRPr sz="1827">
                <a:latin typeface="+mn-lt"/>
                <a:ea typeface="+mn-ea"/>
                <a:cs typeface="+mn-cs"/>
                <a:sym typeface="Roboto Light"/>
              </a:defRPr>
            </a:pPr>
            <a:r>
              <a:t>Une fois l’indépendance acquise, elles ont dû renoncer à revendiquer l’égalité des genres en droit et en fait et ont été, selon les contextes, soumises à de nouvelles formes de domination masculine.</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Rectangle 14"/>
          <p:cNvSpPr/>
          <p:nvPr/>
        </p:nvSpPr>
        <p:spPr>
          <a:xfrm>
            <a:off x="662533" y="1669410"/>
            <a:ext cx="5633896" cy="1846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447" name="Titre 1"/>
          <p:cNvSpPr txBox="1"/>
          <p:nvPr/>
        </p:nvSpPr>
        <p:spPr>
          <a:xfrm>
            <a:off x="579198" y="210708"/>
            <a:ext cx="3913730" cy="1804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defTabSz="795527">
              <a:lnSpc>
                <a:spcPct val="90000"/>
              </a:lnSpc>
              <a:defRPr sz="10440" baseline="31080">
                <a:latin typeface="Volkhov Bold"/>
                <a:ea typeface="Volkhov Bold"/>
                <a:cs typeface="Volkhov Bold"/>
                <a:sym typeface="Volkhov Bold"/>
              </a:defRPr>
            </a:lvl1pPr>
          </a:lstStyle>
          <a:p>
            <a:r>
              <a:t>Spivak</a:t>
            </a:r>
          </a:p>
        </p:txBody>
      </p:sp>
      <p:sp>
        <p:nvSpPr>
          <p:cNvPr id="448" name="Espace réservé du contenu 2"/>
          <p:cNvSpPr txBox="1"/>
          <p:nvPr/>
        </p:nvSpPr>
        <p:spPr>
          <a:xfrm>
            <a:off x="630751" y="2123887"/>
            <a:ext cx="10930499" cy="4532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17500" indent="-317500">
              <a:lnSpc>
                <a:spcPct val="130000"/>
              </a:lnSpc>
              <a:spcBef>
                <a:spcPts val="1000"/>
              </a:spcBef>
              <a:buClr>
                <a:srgbClr val="FFCD00"/>
              </a:buClr>
              <a:buSzPct val="175000"/>
              <a:buFont typeface="Arial"/>
              <a:buChar char="•"/>
              <a:defRPr sz="2600">
                <a:latin typeface="+mn-lt"/>
                <a:ea typeface="+mn-ea"/>
                <a:cs typeface="+mn-cs"/>
                <a:sym typeface="Roboto Light"/>
              </a:defRPr>
            </a:pPr>
            <a:r>
              <a:t>Les études subalternes ont valorisé le récit des marges, comme </a:t>
            </a:r>
            <a:br/>
            <a:r>
              <a:t>une forme de savoir sur soi révélant de nouvelles formes de structures hégémoniques de domination et de processus de marginalisation </a:t>
            </a:r>
            <a:br/>
            <a:r>
              <a:t>dans les États indépendants. </a:t>
            </a:r>
          </a:p>
          <a:p>
            <a:pPr marL="317500" indent="-317500">
              <a:lnSpc>
                <a:spcPct val="130000"/>
              </a:lnSpc>
              <a:spcBef>
                <a:spcPts val="1000"/>
              </a:spcBef>
              <a:buClr>
                <a:srgbClr val="FFCD00"/>
              </a:buClr>
              <a:buSzPct val="175000"/>
              <a:buFont typeface="Arial"/>
              <a:buChar char="•"/>
              <a:defRPr sz="2600">
                <a:latin typeface="+mn-lt"/>
                <a:ea typeface="+mn-ea"/>
                <a:cs typeface="+mn-cs"/>
                <a:sym typeface="Roboto Light"/>
              </a:defRPr>
            </a:pPr>
            <a:r>
              <a:t>Ces études ont également insisté sur le fait que les classes économiques les plus défavorisées et discriminées, souvent issues </a:t>
            </a:r>
            <a:br/>
            <a:r>
              <a:t>du milieu rural, étaient également limitées dans l’exercice plein </a:t>
            </a:r>
            <a:br/>
            <a:r>
              <a:t>et entier de leur citoyenneté. </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 name="Picture 2" descr="Picture 2"/>
          <p:cNvPicPr>
            <a:picLocks noChangeAspect="1"/>
          </p:cNvPicPr>
          <p:nvPr/>
        </p:nvPicPr>
        <p:blipFill>
          <a:blip r:embed="rId3"/>
          <a:srcRect l="15392" t="6598" r="25324"/>
          <a:stretch>
            <a:fillRect/>
          </a:stretch>
        </p:blipFill>
        <p:spPr>
          <a:xfrm>
            <a:off x="-18492" y="9"/>
            <a:ext cx="4352834" cy="6857991"/>
          </a:xfrm>
          <a:prstGeom prst="rect">
            <a:avLst/>
          </a:prstGeom>
          <a:ln w="12700">
            <a:miter lim="400000"/>
          </a:ln>
        </p:spPr>
      </p:pic>
      <p:sp>
        <p:nvSpPr>
          <p:cNvPr id="452" name="ZoneTexte 3"/>
          <p:cNvSpPr txBox="1"/>
          <p:nvPr/>
        </p:nvSpPr>
        <p:spPr>
          <a:xfrm>
            <a:off x="9858009" y="6488669"/>
            <a:ext cx="2387574"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t>Image : Françoise Vergès</a:t>
            </a:r>
          </a:p>
        </p:txBody>
      </p:sp>
      <p:sp>
        <p:nvSpPr>
          <p:cNvPr id="453" name="Rectangle 14"/>
          <p:cNvSpPr/>
          <p:nvPr/>
        </p:nvSpPr>
        <p:spPr>
          <a:xfrm>
            <a:off x="4695479" y="1161220"/>
            <a:ext cx="6548430" cy="513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454" name="Titre 1"/>
          <p:cNvSpPr txBox="1"/>
          <p:nvPr/>
        </p:nvSpPr>
        <p:spPr>
          <a:xfrm>
            <a:off x="4631679" y="179050"/>
            <a:ext cx="6727372" cy="947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defTabSz="685800">
              <a:lnSpc>
                <a:spcPct val="90000"/>
              </a:lnSpc>
              <a:defRPr sz="4200">
                <a:latin typeface="Volkhov Bold"/>
                <a:ea typeface="Volkhov Bold"/>
                <a:cs typeface="Volkhov Bold"/>
                <a:sym typeface="Volkhov Bold"/>
              </a:defRPr>
            </a:lvl1pPr>
          </a:lstStyle>
          <a:p>
            <a:r>
              <a:t>Féminismes décoloniaux</a:t>
            </a:r>
          </a:p>
        </p:txBody>
      </p:sp>
      <p:sp>
        <p:nvSpPr>
          <p:cNvPr id="455" name="Espace réservé du contenu 2"/>
          <p:cNvSpPr txBox="1"/>
          <p:nvPr/>
        </p:nvSpPr>
        <p:spPr>
          <a:xfrm>
            <a:off x="4605713" y="1463425"/>
            <a:ext cx="7313489" cy="5279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66700" indent="-266700" defTabSz="768095">
              <a:lnSpc>
                <a:spcPct val="130000"/>
              </a:lnSpc>
              <a:spcBef>
                <a:spcPts val="800"/>
              </a:spcBef>
              <a:buClr>
                <a:srgbClr val="FFCD00"/>
              </a:buClr>
              <a:buSzPct val="175000"/>
              <a:buFont typeface="Arial"/>
              <a:buChar char="•"/>
              <a:defRPr sz="1764">
                <a:latin typeface="+mn-lt"/>
                <a:ea typeface="+mn-ea"/>
                <a:cs typeface="+mn-cs"/>
                <a:sym typeface="Roboto Light"/>
              </a:defRPr>
            </a:pPr>
            <a:r>
              <a:t>Dans la continuité des études subalternes, les féminismes décoloniaux sont critiques des féminismes européens et américains. </a:t>
            </a:r>
          </a:p>
          <a:p>
            <a:pPr marL="266700" indent="-266700" defTabSz="768095">
              <a:lnSpc>
                <a:spcPct val="130000"/>
              </a:lnSpc>
              <a:spcBef>
                <a:spcPts val="800"/>
              </a:spcBef>
              <a:buClr>
                <a:srgbClr val="FFCD00"/>
              </a:buClr>
              <a:buSzPct val="175000"/>
              <a:buFont typeface="Arial"/>
              <a:buChar char="•"/>
              <a:defRPr sz="1764">
                <a:latin typeface="+mn-lt"/>
                <a:ea typeface="+mn-ea"/>
                <a:cs typeface="+mn-cs"/>
                <a:sym typeface="Roboto Light"/>
              </a:defRPr>
            </a:pPr>
            <a:r>
              <a:t>Ceux-ci sont accusés d’avoir invisibilisé l’expérience des femmes </a:t>
            </a:r>
            <a:br/>
            <a:r>
              <a:t>ayant participé aux mouvements décoloniaux et celle des femmes racisées de plusieurs continents au sein des discours féministes </a:t>
            </a:r>
            <a:br/>
            <a:r>
              <a:t>et de la pratique libératrice féministe. </a:t>
            </a:r>
          </a:p>
          <a:p>
            <a:pPr marL="266700" indent="-266700" defTabSz="768095">
              <a:lnSpc>
                <a:spcPct val="130000"/>
              </a:lnSpc>
              <a:spcBef>
                <a:spcPts val="800"/>
              </a:spcBef>
              <a:buClr>
                <a:srgbClr val="FFCD00"/>
              </a:buClr>
              <a:buSzPct val="175000"/>
              <a:buFont typeface="Arial"/>
              <a:buChar char="•"/>
              <a:defRPr sz="1764">
                <a:latin typeface="+mn-lt"/>
                <a:ea typeface="+mn-ea"/>
                <a:cs typeface="+mn-cs"/>
                <a:sym typeface="Roboto Light"/>
              </a:defRPr>
            </a:pPr>
            <a:r>
              <a:t>L’impérialisme et les colonialismes ont laissé libre cours à plusieurs comportements violents et misogynes ainsi qu’à plusieurs formes </a:t>
            </a:r>
            <a:br/>
            <a:r>
              <a:t>de déviances sexuelles projetées sur le corps des femmes racisées. </a:t>
            </a:r>
          </a:p>
          <a:p>
            <a:pPr marL="266700" indent="-266700" defTabSz="768095">
              <a:lnSpc>
                <a:spcPct val="130000"/>
              </a:lnSpc>
              <a:spcBef>
                <a:spcPts val="800"/>
              </a:spcBef>
              <a:buClr>
                <a:srgbClr val="FFCD00"/>
              </a:buClr>
              <a:buSzPct val="175000"/>
              <a:buFont typeface="Arial"/>
              <a:buChar char="•"/>
              <a:defRPr sz="1764">
                <a:latin typeface="+mn-lt"/>
                <a:ea typeface="+mn-ea"/>
                <a:cs typeface="+mn-cs"/>
                <a:sym typeface="Roboto Light"/>
              </a:defRPr>
            </a:pPr>
            <a:r>
              <a:t>Le féminisme décolonial vise aussi à dénoncer la participation </a:t>
            </a:r>
            <a:br/>
            <a:r>
              <a:t>des femmes féministes non racisées au projet colonial, à la sujétion des femmes colonisées et à leur soutien aux formes de patriarcats libéraux visant à libérer les femmes de leur maternité et de leur féminité pour favoriser leur participation au capitalisme (Vergès, 2017).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itre 1"/>
          <p:cNvSpPr txBox="1">
            <a:spLocks noGrp="1"/>
          </p:cNvSpPr>
          <p:nvPr>
            <p:ph type="title"/>
          </p:nvPr>
        </p:nvSpPr>
        <p:spPr>
          <a:xfrm>
            <a:off x="1486387" y="305080"/>
            <a:ext cx="8781036" cy="3204135"/>
          </a:xfrm>
          <a:prstGeom prst="rect">
            <a:avLst/>
          </a:prstGeom>
        </p:spPr>
        <p:txBody>
          <a:bodyPr/>
          <a:lstStyle>
            <a:lvl1pPr algn="r">
              <a:defRPr sz="7000">
                <a:latin typeface="Volkhov Regular"/>
                <a:ea typeface="Volkhov Regular"/>
                <a:cs typeface="Volkhov Regular"/>
                <a:sym typeface="Volkhov Regular"/>
              </a:defRPr>
            </a:lvl1pPr>
          </a:lstStyle>
          <a:p>
            <a:r>
              <a:t>Contexte historique</a:t>
            </a:r>
          </a:p>
        </p:txBody>
      </p:sp>
      <p:sp>
        <p:nvSpPr>
          <p:cNvPr id="140" name="Rectangle 31"/>
          <p:cNvSpPr/>
          <p:nvPr/>
        </p:nvSpPr>
        <p:spPr>
          <a:xfrm>
            <a:off x="1782435" y="3623357"/>
            <a:ext cx="8428107" cy="663"/>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BGRectangle"/>
          <p:cNvSpPr/>
          <p:nvPr/>
        </p:nvSpPr>
        <p:spPr>
          <a:xfrm>
            <a:off x="3047" y="-6182"/>
            <a:ext cx="12188954" cy="685800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460" name="Rectangle 74"/>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461" name="Picture 4" descr="Picture 4"/>
          <p:cNvPicPr>
            <a:picLocks noChangeAspect="1"/>
          </p:cNvPicPr>
          <p:nvPr/>
        </p:nvPicPr>
        <p:blipFill>
          <a:blip r:embed="rId3">
            <a:alphaModFix amt="55137"/>
          </a:blip>
          <a:srcRect r="3111"/>
          <a:stretch>
            <a:fillRect/>
          </a:stretch>
        </p:blipFill>
        <p:spPr>
          <a:xfrm>
            <a:off x="20" y="0"/>
            <a:ext cx="12191980" cy="6858001"/>
          </a:xfrm>
          <a:prstGeom prst="rect">
            <a:avLst/>
          </a:prstGeom>
          <a:ln w="12700">
            <a:miter lim="400000"/>
          </a:ln>
        </p:spPr>
      </p:pic>
      <p:sp>
        <p:nvSpPr>
          <p:cNvPr id="462" name="Straight Connector 17"/>
          <p:cNvSpPr/>
          <p:nvPr/>
        </p:nvSpPr>
        <p:spPr>
          <a:xfrm flipH="1">
            <a:off x="4036620" y="663475"/>
            <a:ext cx="0" cy="5713879"/>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463" name="Espace réservé du contenu 2"/>
          <p:cNvSpPr txBox="1"/>
          <p:nvPr/>
        </p:nvSpPr>
        <p:spPr>
          <a:xfrm>
            <a:off x="4235938" y="30299"/>
            <a:ext cx="7517459" cy="685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marL="333247" indent="-333247" defTabSz="749808">
              <a:lnSpc>
                <a:spcPct val="140000"/>
              </a:lnSpc>
              <a:spcBef>
                <a:spcPts val="1200"/>
              </a:spcBef>
              <a:buClr>
                <a:srgbClr val="FFCD00"/>
              </a:buClr>
              <a:buSzPct val="150000"/>
              <a:buFont typeface="Arial"/>
              <a:buChar char="•"/>
              <a:defRPr sz="2050">
                <a:solidFill>
                  <a:srgbClr val="FFFFFF"/>
                </a:solidFill>
                <a:latin typeface="+mn-lt"/>
                <a:ea typeface="+mn-ea"/>
                <a:cs typeface="+mn-cs"/>
                <a:sym typeface="Roboto Light"/>
              </a:defRPr>
            </a:pPr>
            <a:r>
              <a:rPr dirty="0"/>
              <a:t>Les </a:t>
            </a:r>
            <a:r>
              <a:rPr dirty="0" err="1"/>
              <a:t>féminismes</a:t>
            </a:r>
            <a:r>
              <a:rPr dirty="0"/>
              <a:t> </a:t>
            </a:r>
            <a:r>
              <a:rPr dirty="0" err="1"/>
              <a:t>décoloniaux</a:t>
            </a:r>
            <a:r>
              <a:rPr dirty="0"/>
              <a:t> constituent un champ </a:t>
            </a:r>
            <a:r>
              <a:rPr dirty="0" err="1"/>
              <a:t>d’études</a:t>
            </a:r>
            <a:r>
              <a:rPr dirty="0"/>
              <a:t> </a:t>
            </a:r>
            <a:r>
              <a:rPr dirty="0" err="1"/>
              <a:t>en</a:t>
            </a:r>
            <a:r>
              <a:rPr dirty="0"/>
              <a:t> </a:t>
            </a:r>
            <a:r>
              <a:rPr dirty="0" err="1"/>
              <a:t>lui-même</a:t>
            </a:r>
            <a:r>
              <a:rPr dirty="0"/>
              <a:t> qui </a:t>
            </a:r>
            <a:r>
              <a:rPr dirty="0" err="1"/>
              <a:t>est</a:t>
            </a:r>
            <a:r>
              <a:rPr dirty="0"/>
              <a:t> </a:t>
            </a:r>
            <a:r>
              <a:rPr dirty="0" err="1"/>
              <a:t>aussi</a:t>
            </a:r>
            <a:r>
              <a:rPr dirty="0"/>
              <a:t> </a:t>
            </a:r>
            <a:r>
              <a:rPr dirty="0" err="1"/>
              <a:t>très</a:t>
            </a:r>
            <a:r>
              <a:rPr dirty="0"/>
              <a:t> critique des </a:t>
            </a:r>
            <a:r>
              <a:rPr dirty="0" err="1"/>
              <a:t>théories</a:t>
            </a:r>
            <a:r>
              <a:rPr dirty="0"/>
              <a:t> sur </a:t>
            </a:r>
            <a:br>
              <a:rPr dirty="0"/>
            </a:br>
            <a:r>
              <a:rPr dirty="0"/>
              <a:t>la justice et les droits des femmes.</a:t>
            </a:r>
          </a:p>
          <a:p>
            <a:pPr marL="333247" indent="-333247" defTabSz="749808">
              <a:lnSpc>
                <a:spcPct val="140000"/>
              </a:lnSpc>
              <a:spcBef>
                <a:spcPts val="1200"/>
              </a:spcBef>
              <a:buClr>
                <a:srgbClr val="FFCD00"/>
              </a:buClr>
              <a:buSzPct val="150000"/>
              <a:buFont typeface="Arial"/>
              <a:buChar char="•"/>
              <a:defRPr sz="2050">
                <a:solidFill>
                  <a:srgbClr val="FFFFFF"/>
                </a:solidFill>
                <a:latin typeface="+mn-lt"/>
                <a:ea typeface="+mn-ea"/>
                <a:cs typeface="+mn-cs"/>
                <a:sym typeface="Roboto Light"/>
              </a:defRPr>
            </a:pPr>
            <a:r>
              <a:rPr dirty="0"/>
              <a:t>Entre </a:t>
            </a:r>
            <a:r>
              <a:rPr dirty="0" err="1"/>
              <a:t>autres</a:t>
            </a:r>
            <a:r>
              <a:rPr dirty="0"/>
              <a:t>, </a:t>
            </a:r>
            <a:r>
              <a:rPr dirty="0" err="1"/>
              <a:t>certaines</a:t>
            </a:r>
            <a:r>
              <a:rPr dirty="0"/>
              <a:t> </a:t>
            </a:r>
            <a:r>
              <a:rPr dirty="0" err="1"/>
              <a:t>théories</a:t>
            </a:r>
            <a:r>
              <a:rPr dirty="0"/>
              <a:t> </a:t>
            </a:r>
            <a:r>
              <a:rPr dirty="0" err="1"/>
              <a:t>considèrent</a:t>
            </a:r>
            <a:r>
              <a:rPr dirty="0"/>
              <a:t> que les </a:t>
            </a:r>
            <a:r>
              <a:rPr dirty="0" err="1"/>
              <a:t>outils</a:t>
            </a:r>
            <a:r>
              <a:rPr dirty="0"/>
              <a:t> </a:t>
            </a:r>
            <a:r>
              <a:rPr dirty="0" err="1"/>
              <a:t>juridiques</a:t>
            </a:r>
            <a:r>
              <a:rPr dirty="0"/>
              <a:t> </a:t>
            </a:r>
            <a:r>
              <a:rPr dirty="0" err="1"/>
              <a:t>nationaux</a:t>
            </a:r>
            <a:r>
              <a:rPr dirty="0"/>
              <a:t>, </a:t>
            </a:r>
            <a:r>
              <a:rPr dirty="0" err="1"/>
              <a:t>tels</a:t>
            </a:r>
            <a:r>
              <a:rPr dirty="0"/>
              <a:t> que les </a:t>
            </a:r>
            <a:r>
              <a:rPr dirty="0" err="1"/>
              <a:t>lois</a:t>
            </a:r>
            <a:r>
              <a:rPr dirty="0"/>
              <a:t> sur la </a:t>
            </a:r>
            <a:r>
              <a:rPr dirty="0" err="1"/>
              <a:t>laïcité</a:t>
            </a:r>
            <a:r>
              <a:rPr dirty="0"/>
              <a:t> </a:t>
            </a:r>
            <a:r>
              <a:rPr dirty="0" err="1"/>
              <a:t>ou</a:t>
            </a:r>
            <a:r>
              <a:rPr dirty="0"/>
              <a:t> les </a:t>
            </a:r>
            <a:r>
              <a:rPr dirty="0" err="1"/>
              <a:t>déclarations</a:t>
            </a:r>
            <a:r>
              <a:rPr dirty="0"/>
              <a:t> des droits des femmes, constituent des </a:t>
            </a:r>
            <a:r>
              <a:rPr dirty="0" err="1"/>
              <a:t>formes</a:t>
            </a:r>
            <a:r>
              <a:rPr dirty="0"/>
              <a:t> de </a:t>
            </a:r>
            <a:r>
              <a:rPr dirty="0" err="1"/>
              <a:t>recolonisation</a:t>
            </a:r>
            <a:r>
              <a:rPr dirty="0"/>
              <a:t> </a:t>
            </a:r>
            <a:r>
              <a:rPr dirty="0" err="1"/>
              <a:t>où</a:t>
            </a:r>
            <a:r>
              <a:rPr dirty="0"/>
              <a:t>, encore </a:t>
            </a:r>
            <a:r>
              <a:rPr dirty="0" err="1"/>
              <a:t>une</a:t>
            </a:r>
            <a:r>
              <a:rPr dirty="0"/>
              <a:t> </a:t>
            </a:r>
            <a:r>
              <a:rPr dirty="0" err="1"/>
              <a:t>fois</a:t>
            </a:r>
            <a:r>
              <a:rPr dirty="0"/>
              <a:t>, les femmes </a:t>
            </a:r>
            <a:r>
              <a:rPr dirty="0" err="1"/>
              <a:t>racisées</a:t>
            </a:r>
            <a:r>
              <a:rPr dirty="0"/>
              <a:t> </a:t>
            </a:r>
            <a:r>
              <a:rPr dirty="0" err="1"/>
              <a:t>sont</a:t>
            </a:r>
            <a:r>
              <a:rPr dirty="0"/>
              <a:t> </a:t>
            </a:r>
            <a:r>
              <a:rPr dirty="0" err="1"/>
              <a:t>réduites</a:t>
            </a:r>
            <a:r>
              <a:rPr dirty="0"/>
              <a:t> </a:t>
            </a:r>
            <a:r>
              <a:rPr dirty="0" err="1"/>
              <a:t>à</a:t>
            </a:r>
            <a:r>
              <a:rPr dirty="0"/>
              <a:t> des </a:t>
            </a:r>
            <a:r>
              <a:rPr dirty="0" err="1"/>
              <a:t>représentations</a:t>
            </a:r>
            <a:r>
              <a:rPr dirty="0"/>
              <a:t> </a:t>
            </a:r>
            <a:r>
              <a:rPr dirty="0" err="1"/>
              <a:t>sociales</a:t>
            </a:r>
            <a:r>
              <a:rPr dirty="0"/>
              <a:t> </a:t>
            </a:r>
            <a:r>
              <a:rPr dirty="0" err="1"/>
              <a:t>construites</a:t>
            </a:r>
            <a:r>
              <a:rPr dirty="0"/>
              <a:t> </a:t>
            </a:r>
            <a:br>
              <a:rPr dirty="0"/>
            </a:br>
            <a:r>
              <a:rPr dirty="0"/>
              <a:t>par les </a:t>
            </a:r>
            <a:r>
              <a:rPr dirty="0" err="1"/>
              <a:t>sociétés</a:t>
            </a:r>
            <a:r>
              <a:rPr dirty="0"/>
              <a:t> </a:t>
            </a:r>
            <a:r>
              <a:rPr dirty="0" err="1"/>
              <a:t>dominantes</a:t>
            </a:r>
            <a:r>
              <a:rPr dirty="0"/>
              <a:t>.</a:t>
            </a:r>
          </a:p>
          <a:p>
            <a:pPr marL="333247" indent="-333247" defTabSz="749808">
              <a:lnSpc>
                <a:spcPct val="140000"/>
              </a:lnSpc>
              <a:spcBef>
                <a:spcPts val="1200"/>
              </a:spcBef>
              <a:buClr>
                <a:srgbClr val="FFCD00"/>
              </a:buClr>
              <a:buSzPct val="150000"/>
              <a:buFont typeface="Arial"/>
              <a:buChar char="•"/>
              <a:defRPr sz="2050">
                <a:solidFill>
                  <a:srgbClr val="FFFFFF"/>
                </a:solidFill>
                <a:latin typeface="+mn-lt"/>
                <a:ea typeface="+mn-ea"/>
                <a:cs typeface="+mn-cs"/>
                <a:sym typeface="Roboto Light"/>
              </a:defRPr>
            </a:pPr>
            <a:r>
              <a:rPr dirty="0" err="1"/>
              <a:t>Ces</a:t>
            </a:r>
            <a:r>
              <a:rPr dirty="0"/>
              <a:t> </a:t>
            </a:r>
            <a:r>
              <a:rPr dirty="0" err="1"/>
              <a:t>modèles</a:t>
            </a:r>
            <a:r>
              <a:rPr dirty="0"/>
              <a:t> font la promotion d’un </a:t>
            </a:r>
            <a:r>
              <a:rPr dirty="0" err="1"/>
              <a:t>féminisme</a:t>
            </a:r>
            <a:r>
              <a:rPr dirty="0"/>
              <a:t> </a:t>
            </a:r>
            <a:r>
              <a:rPr dirty="0" err="1"/>
              <a:t>missionnaire</a:t>
            </a:r>
            <a:r>
              <a:rPr dirty="0"/>
              <a:t> qui a pour </a:t>
            </a:r>
            <a:r>
              <a:rPr dirty="0" err="1"/>
              <a:t>objectif</a:t>
            </a:r>
            <a:r>
              <a:rPr dirty="0"/>
              <a:t> de donner aux </a:t>
            </a:r>
            <a:r>
              <a:rPr dirty="0" err="1"/>
              <a:t>féministes</a:t>
            </a:r>
            <a:r>
              <a:rPr dirty="0"/>
              <a:t> </a:t>
            </a:r>
            <a:r>
              <a:rPr dirty="0" err="1"/>
              <a:t>européennes</a:t>
            </a:r>
            <a:r>
              <a:rPr dirty="0"/>
              <a:t> </a:t>
            </a:r>
            <a:br>
              <a:rPr dirty="0"/>
            </a:br>
            <a:r>
              <a:rPr dirty="0"/>
              <a:t>la </a:t>
            </a:r>
            <a:r>
              <a:rPr dirty="0" err="1"/>
              <a:t>tâche</a:t>
            </a:r>
            <a:r>
              <a:rPr dirty="0"/>
              <a:t> </a:t>
            </a:r>
            <a:r>
              <a:rPr dirty="0" err="1"/>
              <a:t>d’éduquer</a:t>
            </a:r>
            <a:r>
              <a:rPr dirty="0"/>
              <a:t> et de </a:t>
            </a:r>
            <a:r>
              <a:rPr dirty="0" err="1"/>
              <a:t>sauver</a:t>
            </a:r>
            <a:r>
              <a:rPr dirty="0"/>
              <a:t> les femmes </a:t>
            </a:r>
            <a:r>
              <a:rPr dirty="0" err="1"/>
              <a:t>racisées</a:t>
            </a:r>
            <a:r>
              <a:rPr dirty="0"/>
              <a:t> des dominations qui </a:t>
            </a:r>
            <a:r>
              <a:rPr dirty="0" err="1"/>
              <a:t>s’exercent</a:t>
            </a:r>
            <a:r>
              <a:rPr dirty="0"/>
              <a:t> sur </a:t>
            </a:r>
            <a:r>
              <a:rPr dirty="0" err="1"/>
              <a:t>elles</a:t>
            </a:r>
            <a:r>
              <a:rPr dirty="0"/>
              <a:t> (Abu-</a:t>
            </a:r>
            <a:r>
              <a:rPr dirty="0" err="1"/>
              <a:t>Lughod</a:t>
            </a:r>
            <a:r>
              <a:rPr dirty="0"/>
              <a:t>, 2013).</a:t>
            </a:r>
          </a:p>
        </p:txBody>
      </p:sp>
      <p:sp>
        <p:nvSpPr>
          <p:cNvPr id="464" name="Titre 1"/>
          <p:cNvSpPr txBox="1"/>
          <p:nvPr/>
        </p:nvSpPr>
        <p:spPr>
          <a:xfrm>
            <a:off x="147761" y="888453"/>
            <a:ext cx="3572900" cy="2783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r" defTabSz="722376">
              <a:lnSpc>
                <a:spcPct val="90000"/>
              </a:lnSpc>
              <a:defRPr sz="4582">
                <a:solidFill>
                  <a:srgbClr val="FFFFFF"/>
                </a:solidFill>
                <a:latin typeface="Volkhov Regular"/>
                <a:ea typeface="Volkhov Regular"/>
                <a:cs typeface="Volkhov Regular"/>
                <a:sym typeface="Volkhov Regular"/>
              </a:defRPr>
            </a:lvl1pPr>
          </a:lstStyle>
          <a:p>
            <a:r>
              <a:rPr sz="4400" dirty="0" err="1"/>
              <a:t>Féminismes</a:t>
            </a:r>
            <a:r>
              <a:rPr sz="4400" dirty="0"/>
              <a:t> </a:t>
            </a:r>
            <a:r>
              <a:rPr sz="4400" dirty="0" err="1"/>
              <a:t>décoloniaux</a:t>
            </a:r>
            <a:endParaRPr sz="4400" dirty="0"/>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Rectangle 70"/>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469" name="Rectangle 31"/>
          <p:cNvSpPr/>
          <p:nvPr/>
        </p:nvSpPr>
        <p:spPr>
          <a:xfrm>
            <a:off x="2676442" y="3752425"/>
            <a:ext cx="6380621" cy="1495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470" name="Titre 1"/>
          <p:cNvSpPr txBox="1"/>
          <p:nvPr/>
        </p:nvSpPr>
        <p:spPr>
          <a:xfrm>
            <a:off x="948206" y="59723"/>
            <a:ext cx="9837093" cy="37146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pPr algn="ctr" defTabSz="859536">
              <a:lnSpc>
                <a:spcPct val="90000"/>
              </a:lnSpc>
              <a:defRPr sz="7801">
                <a:solidFill>
                  <a:srgbClr val="FFFFFF"/>
                </a:solidFill>
                <a:latin typeface="Volkhov Regular"/>
                <a:ea typeface="Volkhov Regular"/>
                <a:cs typeface="Volkhov Regular"/>
                <a:sym typeface="Volkhov Regular"/>
              </a:defRPr>
            </a:pPr>
            <a:br/>
            <a:br/>
            <a:r>
              <a:t>Actualisation</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Picture 2" descr="Picture 2"/>
          <p:cNvPicPr>
            <a:picLocks noChangeAspect="1"/>
          </p:cNvPicPr>
          <p:nvPr/>
        </p:nvPicPr>
        <p:blipFill>
          <a:blip r:embed="rId3"/>
          <a:srcRect l="26417" t="26446" r="14590" b="1955"/>
          <a:stretch>
            <a:fillRect/>
          </a:stretch>
        </p:blipFill>
        <p:spPr>
          <a:xfrm>
            <a:off x="-7060" y="1965009"/>
            <a:ext cx="6083780" cy="4910178"/>
          </a:xfrm>
          <a:prstGeom prst="rect">
            <a:avLst/>
          </a:prstGeom>
          <a:ln w="12700">
            <a:miter lim="400000"/>
          </a:ln>
          <a:effectLst>
            <a:outerShdw blurRad="381000" dist="152400" rotWithShape="0">
              <a:srgbClr val="000000">
                <a:alpha val="10000"/>
              </a:srgbClr>
            </a:outerShdw>
          </a:effectLst>
        </p:spPr>
      </p:pic>
      <p:sp>
        <p:nvSpPr>
          <p:cNvPr id="474" name="Rectangle 14"/>
          <p:cNvSpPr/>
          <p:nvPr/>
        </p:nvSpPr>
        <p:spPr>
          <a:xfrm>
            <a:off x="667135" y="1456056"/>
            <a:ext cx="10641303" cy="17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475" name="Titre 1"/>
          <p:cNvSpPr txBox="1"/>
          <p:nvPr/>
        </p:nvSpPr>
        <p:spPr>
          <a:xfrm>
            <a:off x="638386" y="69033"/>
            <a:ext cx="11691866" cy="1730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nSpc>
                <a:spcPct val="90000"/>
              </a:lnSpc>
              <a:defRPr sz="4600">
                <a:latin typeface="Volkhov Bold"/>
                <a:ea typeface="Volkhov Bold"/>
                <a:cs typeface="Volkhov Bold"/>
                <a:sym typeface="Volkhov Bold"/>
              </a:defRPr>
            </a:lvl1pPr>
          </a:lstStyle>
          <a:p>
            <a:r>
              <a:t>Le post-(dé)colonialisme aujourd’hui </a:t>
            </a:r>
          </a:p>
        </p:txBody>
      </p:sp>
      <p:sp>
        <p:nvSpPr>
          <p:cNvPr id="476" name="Espace réservé du contenu 2"/>
          <p:cNvSpPr txBox="1"/>
          <p:nvPr/>
        </p:nvSpPr>
        <p:spPr>
          <a:xfrm>
            <a:off x="6336942" y="1907593"/>
            <a:ext cx="5286279" cy="4467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a:bodyPr>
          <a:lstStyle/>
          <a:p>
            <a:pPr marL="311150" indent="-311150" defTabSz="896111">
              <a:lnSpc>
                <a:spcPct val="130000"/>
              </a:lnSpc>
              <a:spcBef>
                <a:spcPts val="900"/>
              </a:spcBef>
              <a:buClr>
                <a:srgbClr val="FFCD00"/>
              </a:buClr>
              <a:buSzPct val="175000"/>
              <a:buFont typeface="Arial"/>
              <a:buChar char="•"/>
              <a:defRPr sz="2646">
                <a:latin typeface="+mn-lt"/>
                <a:ea typeface="+mn-ea"/>
                <a:cs typeface="+mn-cs"/>
                <a:sym typeface="Roboto Light"/>
              </a:defRPr>
            </a:pPr>
            <a:r>
              <a:t>Il importe de souligner que </a:t>
            </a:r>
            <a:br/>
            <a:r>
              <a:t>les luttes décoloniales sont toujours d’actualité.</a:t>
            </a:r>
          </a:p>
          <a:p>
            <a:pPr marL="311150" indent="-311150" defTabSz="896111">
              <a:lnSpc>
                <a:spcPct val="130000"/>
              </a:lnSpc>
              <a:spcBef>
                <a:spcPts val="900"/>
              </a:spcBef>
              <a:buClr>
                <a:srgbClr val="FFCD00"/>
              </a:buClr>
              <a:buSzPct val="175000"/>
              <a:buFont typeface="Arial"/>
              <a:buChar char="•"/>
              <a:defRPr sz="2646">
                <a:latin typeface="+mn-lt"/>
                <a:ea typeface="+mn-ea"/>
                <a:cs typeface="+mn-cs"/>
                <a:sym typeface="Roboto Light"/>
              </a:defRPr>
            </a:pPr>
            <a:r>
              <a:t>Les luttes pour la décolonisation </a:t>
            </a:r>
            <a:br/>
            <a:r>
              <a:t>des territoires et des savoirs </a:t>
            </a:r>
            <a:br/>
            <a:r>
              <a:t>sont contemporaines et actuelles et deviennent de plus en plus visibles dans les sociétés. </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 name="Picture 2" descr="Picture 2"/>
          <p:cNvPicPr>
            <a:picLocks noChangeAspect="1"/>
          </p:cNvPicPr>
          <p:nvPr/>
        </p:nvPicPr>
        <p:blipFill>
          <a:blip r:embed="rId3"/>
          <a:srcRect l="7687" t="6842" r="2986" b="5326"/>
          <a:stretch>
            <a:fillRect/>
          </a:stretch>
        </p:blipFill>
        <p:spPr>
          <a:xfrm>
            <a:off x="-665" y="-18620"/>
            <a:ext cx="4680921" cy="6895240"/>
          </a:xfrm>
          <a:prstGeom prst="rect">
            <a:avLst/>
          </a:prstGeom>
          <a:ln w="12700">
            <a:miter lim="400000"/>
          </a:ln>
        </p:spPr>
      </p:pic>
      <p:sp>
        <p:nvSpPr>
          <p:cNvPr id="482" name="Rectangle 14"/>
          <p:cNvSpPr/>
          <p:nvPr/>
        </p:nvSpPr>
        <p:spPr>
          <a:xfrm>
            <a:off x="5048651" y="1648790"/>
            <a:ext cx="5162145" cy="792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483" name="Titre 1"/>
          <p:cNvSpPr txBox="1"/>
          <p:nvPr/>
        </p:nvSpPr>
        <p:spPr>
          <a:xfrm>
            <a:off x="4953751" y="130049"/>
            <a:ext cx="6868777" cy="1445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defTabSz="475487">
              <a:lnSpc>
                <a:spcPct val="90000"/>
              </a:lnSpc>
              <a:defRPr sz="3172">
                <a:latin typeface="Volkhov Bold"/>
                <a:ea typeface="Volkhov Bold"/>
                <a:cs typeface="Volkhov Bold"/>
                <a:sym typeface="Volkhov Bold"/>
              </a:defRPr>
            </a:lvl1pPr>
          </a:lstStyle>
          <a:p>
            <a:r>
              <a:t>Des savoirs millénaires au service de l’action contemporaine</a:t>
            </a:r>
          </a:p>
        </p:txBody>
      </p:sp>
      <p:sp>
        <p:nvSpPr>
          <p:cNvPr id="484" name="Espace réservé du contenu 2"/>
          <p:cNvSpPr txBox="1"/>
          <p:nvPr/>
        </p:nvSpPr>
        <p:spPr>
          <a:xfrm>
            <a:off x="4976959" y="1986252"/>
            <a:ext cx="6822362" cy="46671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69875" indent="-269875" defTabSz="777240">
              <a:lnSpc>
                <a:spcPct val="130000"/>
              </a:lnSpc>
              <a:spcBef>
                <a:spcPts val="800"/>
              </a:spcBef>
              <a:buClr>
                <a:srgbClr val="FFCD00"/>
              </a:buClr>
              <a:buSzPct val="175000"/>
              <a:buFont typeface="Arial"/>
              <a:buChar char="•"/>
              <a:defRPr sz="1955">
                <a:latin typeface="+mn-lt"/>
                <a:ea typeface="+mn-ea"/>
                <a:cs typeface="+mn-cs"/>
                <a:sym typeface="Roboto Light"/>
              </a:defRPr>
            </a:pPr>
            <a:r>
              <a:t>Le cadre des études post-(dé)coloniales intègre aussi </a:t>
            </a:r>
            <a:br/>
            <a:r>
              <a:t>les perspectives des savoirs issus des Premiers Peuples partout dans le monde. </a:t>
            </a:r>
          </a:p>
          <a:p>
            <a:pPr marL="269875" indent="-269875" defTabSz="777240">
              <a:lnSpc>
                <a:spcPct val="130000"/>
              </a:lnSpc>
              <a:spcBef>
                <a:spcPts val="800"/>
              </a:spcBef>
              <a:buClr>
                <a:srgbClr val="FFCD00"/>
              </a:buClr>
              <a:buSzPct val="175000"/>
              <a:buFont typeface="Arial"/>
              <a:buChar char="•"/>
              <a:defRPr sz="1955">
                <a:latin typeface="+mn-lt"/>
                <a:ea typeface="+mn-ea"/>
                <a:cs typeface="+mn-cs"/>
                <a:sym typeface="Roboto Light"/>
              </a:defRPr>
            </a:pPr>
            <a:r>
              <a:t>Les Premiers Peuples, par leur présence millénaire sur </a:t>
            </a:r>
            <a:br/>
            <a:r>
              <a:t>les différents continents de ce monde, ont été témoins </a:t>
            </a:r>
            <a:br/>
            <a:r>
              <a:t>des transformations que les territoires, l’environnement </a:t>
            </a:r>
            <a:br/>
            <a:r>
              <a:t>et leurs cultures ont subies en raison des différents projets impériaux et coloniaux.</a:t>
            </a:r>
          </a:p>
          <a:p>
            <a:pPr marL="269875" indent="-269875" defTabSz="777240">
              <a:lnSpc>
                <a:spcPct val="130000"/>
              </a:lnSpc>
              <a:spcBef>
                <a:spcPts val="800"/>
              </a:spcBef>
              <a:buClr>
                <a:srgbClr val="FFCD00"/>
              </a:buClr>
              <a:buSzPct val="175000"/>
              <a:buFont typeface="Arial"/>
              <a:buChar char="•"/>
              <a:defRPr sz="1955">
                <a:latin typeface="+mn-lt"/>
                <a:ea typeface="+mn-ea"/>
                <a:cs typeface="+mn-cs"/>
                <a:sym typeface="Roboto Light"/>
              </a:defRPr>
            </a:pPr>
            <a:r>
              <a:t>Les savoirs des Premiers Peuples ont souvent été associés, et parfois injustement réduits, à leur aspect spirituel, qui est néanmoins une partie intégrante de ces savoirs. </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Picture 2" descr="Picture 2"/>
          <p:cNvPicPr>
            <a:picLocks noChangeAspect="1"/>
          </p:cNvPicPr>
          <p:nvPr/>
        </p:nvPicPr>
        <p:blipFill>
          <a:blip r:embed="rId3"/>
          <a:stretch>
            <a:fillRect/>
          </a:stretch>
        </p:blipFill>
        <p:spPr>
          <a:xfrm>
            <a:off x="19" y="1"/>
            <a:ext cx="5691994" cy="6857818"/>
          </a:xfrm>
          <a:prstGeom prst="rect">
            <a:avLst/>
          </a:prstGeom>
          <a:ln w="12700">
            <a:miter lim="400000"/>
          </a:ln>
        </p:spPr>
      </p:pic>
      <p:sp>
        <p:nvSpPr>
          <p:cNvPr id="489" name="Rectangle 14"/>
          <p:cNvSpPr/>
          <p:nvPr/>
        </p:nvSpPr>
        <p:spPr>
          <a:xfrm>
            <a:off x="6006754" y="1932510"/>
            <a:ext cx="4602923" cy="838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490" name="Titre 1"/>
          <p:cNvSpPr txBox="1"/>
          <p:nvPr/>
        </p:nvSpPr>
        <p:spPr>
          <a:xfrm>
            <a:off x="5911853" y="281027"/>
            <a:ext cx="5219296" cy="1586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defTabSz="466344">
              <a:lnSpc>
                <a:spcPct val="90000"/>
              </a:lnSpc>
              <a:defRPr sz="3264">
                <a:latin typeface="Volkhov Bold"/>
                <a:ea typeface="Volkhov Bold"/>
                <a:cs typeface="Volkhov Bold"/>
                <a:sym typeface="Volkhov Bold"/>
              </a:defRPr>
            </a:lvl1pPr>
          </a:lstStyle>
          <a:p>
            <a:pPr>
              <a:defRPr sz="3570"/>
            </a:pPr>
            <a:r>
              <a:rPr sz="3264"/>
              <a:t>Des savoirs millénaires au service de l’action contemporaine</a:t>
            </a:r>
          </a:p>
        </p:txBody>
      </p:sp>
      <p:sp>
        <p:nvSpPr>
          <p:cNvPr id="491" name="Espace réservé du contenu 2"/>
          <p:cNvSpPr txBox="1"/>
          <p:nvPr/>
        </p:nvSpPr>
        <p:spPr>
          <a:xfrm>
            <a:off x="5948357" y="2111945"/>
            <a:ext cx="5863570" cy="4667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79400" indent="-279400" defTabSz="804672">
              <a:lnSpc>
                <a:spcPct val="130000"/>
              </a:lnSpc>
              <a:spcBef>
                <a:spcPts val="800"/>
              </a:spcBef>
              <a:buClr>
                <a:srgbClr val="FFCD00"/>
              </a:buClr>
              <a:buSzPct val="175000"/>
              <a:buFont typeface="Arial"/>
              <a:buChar char="•"/>
              <a:defRPr sz="2024">
                <a:latin typeface="+mn-lt"/>
                <a:ea typeface="+mn-ea"/>
                <a:cs typeface="+mn-cs"/>
                <a:sym typeface="Roboto Light"/>
              </a:defRPr>
            </a:pPr>
            <a:r>
              <a:t>Or, les traditions intellectuelles des Premiers Peuples sont aussi enracinées au sein de savoirs complexes qui touchent autant les sciences </a:t>
            </a:r>
            <a:br/>
            <a:r>
              <a:t>de la nature, le droit, la philosophie, l’économie, l’astronomie et la connaissance du monde des ancêtres, pour en nommer quelques-uns. </a:t>
            </a:r>
          </a:p>
          <a:p>
            <a:pPr marL="279400" indent="-279400" defTabSz="804672">
              <a:lnSpc>
                <a:spcPct val="130000"/>
              </a:lnSpc>
              <a:spcBef>
                <a:spcPts val="800"/>
              </a:spcBef>
              <a:buClr>
                <a:srgbClr val="FFCD00"/>
              </a:buClr>
              <a:buSzPct val="175000"/>
              <a:buFont typeface="Arial"/>
              <a:buChar char="•"/>
              <a:defRPr sz="2024">
                <a:latin typeface="+mn-lt"/>
                <a:ea typeface="+mn-ea"/>
                <a:cs typeface="+mn-cs"/>
                <a:sym typeface="Roboto Light"/>
              </a:defRPr>
            </a:pPr>
            <a:r>
              <a:t>Les traditions intellectuelles des Premiers Peuples ont toujours réitéré l’importance d’une relation de respect avec tous les êtres vivants </a:t>
            </a:r>
            <a:br/>
            <a:r>
              <a:t>et une obligation de protection de la terre, </a:t>
            </a:r>
            <a:br/>
            <a:r>
              <a:t>au même titre qu’un membre de la famille</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 name="Picture 2" descr="Picture 2"/>
          <p:cNvPicPr>
            <a:picLocks noChangeAspect="1"/>
          </p:cNvPicPr>
          <p:nvPr/>
        </p:nvPicPr>
        <p:blipFill>
          <a:blip r:embed="rId3"/>
          <a:srcRect l="23720" t="4394" r="16190" b="3369"/>
          <a:stretch>
            <a:fillRect/>
          </a:stretch>
        </p:blipFill>
        <p:spPr>
          <a:xfrm>
            <a:off x="-20114" y="9"/>
            <a:ext cx="4715235" cy="6857991"/>
          </a:xfrm>
          <a:prstGeom prst="rect">
            <a:avLst/>
          </a:prstGeom>
          <a:ln w="12700">
            <a:miter lim="400000"/>
          </a:ln>
        </p:spPr>
      </p:pic>
      <p:sp>
        <p:nvSpPr>
          <p:cNvPr id="497" name="Rectangle 14"/>
          <p:cNvSpPr/>
          <p:nvPr/>
        </p:nvSpPr>
        <p:spPr>
          <a:xfrm>
            <a:off x="5137551" y="1846940"/>
            <a:ext cx="4988764" cy="355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498" name="Titre 1"/>
          <p:cNvSpPr txBox="1"/>
          <p:nvPr/>
        </p:nvSpPr>
        <p:spPr>
          <a:xfrm>
            <a:off x="5042651" y="190633"/>
            <a:ext cx="6868777" cy="1586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defTabSz="594359">
              <a:lnSpc>
                <a:spcPct val="90000"/>
              </a:lnSpc>
              <a:defRPr sz="4160">
                <a:latin typeface="Volkhov Bold"/>
                <a:ea typeface="Volkhov Bold"/>
                <a:cs typeface="Volkhov Bold"/>
                <a:sym typeface="Volkhov Bold"/>
              </a:defRPr>
            </a:lvl1pPr>
          </a:lstStyle>
          <a:p>
            <a:pPr>
              <a:defRPr sz="4550"/>
            </a:pPr>
            <a:r>
              <a:rPr sz="4160"/>
              <a:t>Le projet post-(dé)colonial comme maïeutique </a:t>
            </a:r>
          </a:p>
        </p:txBody>
      </p:sp>
      <p:sp>
        <p:nvSpPr>
          <p:cNvPr id="499" name="Espace réservé du contenu 2"/>
          <p:cNvSpPr txBox="1"/>
          <p:nvPr/>
        </p:nvSpPr>
        <p:spPr>
          <a:xfrm>
            <a:off x="5065859" y="2193030"/>
            <a:ext cx="6822362" cy="44604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57175" indent="-257175" defTabSz="740663">
              <a:lnSpc>
                <a:spcPct val="130000"/>
              </a:lnSpc>
              <a:spcBef>
                <a:spcPts val="800"/>
              </a:spcBef>
              <a:buClr>
                <a:srgbClr val="FFCD00"/>
              </a:buClr>
              <a:buSzPct val="175000"/>
              <a:buFont typeface="Arial"/>
              <a:buChar char="•"/>
              <a:defRPr sz="1862">
                <a:latin typeface="+mn-lt"/>
                <a:ea typeface="+mn-ea"/>
                <a:cs typeface="+mn-cs"/>
                <a:sym typeface="Roboto Light"/>
              </a:defRPr>
            </a:pPr>
            <a:r>
              <a:t>L’une de ces formes la plus regrettable est peut-être le colonialisme psychologique. </a:t>
            </a:r>
          </a:p>
          <a:p>
            <a:pPr marL="257175" indent="-257175" defTabSz="740663">
              <a:lnSpc>
                <a:spcPct val="130000"/>
              </a:lnSpc>
              <a:spcBef>
                <a:spcPts val="800"/>
              </a:spcBef>
              <a:buClr>
                <a:srgbClr val="FFCD00"/>
              </a:buClr>
              <a:buSzPct val="175000"/>
              <a:buFont typeface="Arial"/>
              <a:buChar char="•"/>
              <a:defRPr sz="1862">
                <a:latin typeface="+mn-lt"/>
                <a:ea typeface="+mn-ea"/>
                <a:cs typeface="+mn-cs"/>
                <a:sym typeface="Roboto Light"/>
              </a:defRPr>
            </a:pPr>
            <a:r>
              <a:t>La guérison requiert des formes d’introspection et d’analyse des effets de la colonisation dans ses relations avec la terre </a:t>
            </a:r>
            <a:br/>
            <a:r>
              <a:t>et son environnement social, culturel, politique, économique </a:t>
            </a:r>
            <a:br/>
            <a:r>
              <a:t>et spirituel. </a:t>
            </a:r>
          </a:p>
          <a:p>
            <a:pPr marL="257175" indent="-257175" defTabSz="740663">
              <a:lnSpc>
                <a:spcPct val="130000"/>
              </a:lnSpc>
              <a:spcBef>
                <a:spcPts val="800"/>
              </a:spcBef>
              <a:buClr>
                <a:srgbClr val="FFCD00"/>
              </a:buClr>
              <a:buSzPct val="175000"/>
              <a:buFont typeface="Arial"/>
              <a:buChar char="•"/>
              <a:defRPr sz="1862">
                <a:latin typeface="+mn-lt"/>
                <a:ea typeface="+mn-ea"/>
                <a:cs typeface="+mn-cs"/>
                <a:sym typeface="Roboto Light"/>
              </a:defRPr>
            </a:pPr>
            <a:r>
              <a:t>C’est une tâche exigeante que de se connaître soi-même. </a:t>
            </a:r>
            <a:br/>
            <a:r>
              <a:t>C’est d’autant plus laborieux de se retrouver soi-même lorsque beaucoup des repères ont été effacés et qu’on ne se reconnaît ni dans sa culture transformée par la colonisation, ni dans des sociétés impériales assujetties au projet de domination totale. </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Rectangle 8"/>
          <p:cNvSpPr/>
          <p:nvPr/>
        </p:nvSpPr>
        <p:spPr>
          <a:xfrm>
            <a:off x="-8890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504" name="Rectangle 14"/>
          <p:cNvSpPr/>
          <p:nvPr/>
        </p:nvSpPr>
        <p:spPr>
          <a:xfrm>
            <a:off x="448007" y="1641884"/>
            <a:ext cx="11180355" cy="5453"/>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505" name="Titre 1"/>
          <p:cNvSpPr txBox="1"/>
          <p:nvPr/>
        </p:nvSpPr>
        <p:spPr>
          <a:xfrm>
            <a:off x="374357" y="354535"/>
            <a:ext cx="11392486" cy="1591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spcBef>
                <a:spcPts val="900"/>
              </a:spcBef>
              <a:defRPr sz="3900">
                <a:latin typeface="Volkhov Bold"/>
                <a:ea typeface="Volkhov Bold"/>
                <a:cs typeface="Volkhov Bold"/>
                <a:sym typeface="Volkhov Bold"/>
              </a:defRPr>
            </a:lvl1pPr>
          </a:lstStyle>
          <a:p>
            <a:r>
              <a:t>Le projet post-(dé)colonial comme maïeutique </a:t>
            </a:r>
          </a:p>
        </p:txBody>
      </p:sp>
      <p:sp>
        <p:nvSpPr>
          <p:cNvPr id="506" name="Espace réservé du contenu 2"/>
          <p:cNvSpPr txBox="1"/>
          <p:nvPr/>
        </p:nvSpPr>
        <p:spPr>
          <a:xfrm>
            <a:off x="395863" y="1976389"/>
            <a:ext cx="10909820" cy="4216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marL="263525" indent="-263525" defTabSz="758951">
              <a:lnSpc>
                <a:spcPts val="3000"/>
              </a:lnSpc>
              <a:spcBef>
                <a:spcPts val="800"/>
              </a:spcBef>
              <a:buClr>
                <a:srgbClr val="FFCD00"/>
              </a:buClr>
              <a:buSzPct val="175000"/>
              <a:buFont typeface="Arial"/>
              <a:buChar char="•"/>
              <a:defRPr sz="1992">
                <a:latin typeface="+mn-lt"/>
                <a:ea typeface="+mn-ea"/>
                <a:cs typeface="+mn-cs"/>
                <a:sym typeface="Roboto Light"/>
              </a:defRPr>
            </a:pPr>
            <a:r>
              <a:t>Dans sa quête d’autonomie, de compréhension, de vérité et de guérison, la pensée </a:t>
            </a:r>
            <a:br/>
            <a:r>
              <a:t>post-(dé)coloniale s’inscrit dans une démarche qui rappelle la quête de connaissances </a:t>
            </a:r>
            <a:br/>
            <a:r>
              <a:t>et de vérité (ou la maïeutique socratique) et qui vise à sortir des schèmes établis par le racisme et le colonialisme. </a:t>
            </a:r>
          </a:p>
          <a:p>
            <a:pPr marL="263525" indent="-263525" defTabSz="758951">
              <a:lnSpc>
                <a:spcPts val="3000"/>
              </a:lnSpc>
              <a:spcBef>
                <a:spcPts val="800"/>
              </a:spcBef>
              <a:buClr>
                <a:srgbClr val="FFCD00"/>
              </a:buClr>
              <a:buSzPct val="175000"/>
              <a:buFont typeface="Arial"/>
              <a:buChar char="•"/>
              <a:defRPr sz="1992">
                <a:latin typeface="+mn-lt"/>
                <a:ea typeface="+mn-ea"/>
                <a:cs typeface="+mn-cs"/>
                <a:sym typeface="Roboto Light"/>
              </a:defRPr>
            </a:pPr>
            <a:r>
              <a:t>L’être humain post-(dé)colonial est confronté à la tâche ardue de comprendre parallèlement </a:t>
            </a:r>
            <a:br/>
            <a:r>
              <a:t>le monde intérieur des traumatismes et des identités façonnées par la colonisation </a:t>
            </a:r>
            <a:br/>
            <a:r>
              <a:t>et les mondes extérieurs qui ont construit les réalités contemporaines. </a:t>
            </a:r>
          </a:p>
          <a:p>
            <a:pPr marL="263525" indent="-263525" defTabSz="758951">
              <a:lnSpc>
                <a:spcPts val="3000"/>
              </a:lnSpc>
              <a:spcBef>
                <a:spcPts val="800"/>
              </a:spcBef>
              <a:buClr>
                <a:srgbClr val="FFCD00"/>
              </a:buClr>
              <a:buSzPct val="175000"/>
              <a:buFont typeface="Arial"/>
              <a:buChar char="•"/>
              <a:defRPr sz="1992">
                <a:latin typeface="+mn-lt"/>
                <a:ea typeface="+mn-ea"/>
                <a:cs typeface="+mn-cs"/>
                <a:sym typeface="Roboto Light"/>
              </a:defRPr>
            </a:pPr>
            <a:r>
              <a:t>Sa tâche est aussi de comprendre la réalité actuelle et les métamorphoses qu’elle engendre. Finalement, il a également la tâche de proposer un projet culturel puissant dans le cadre duquel des savoirs dépouillés du racisme et des formes variées de domination actuelles.</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Diapositive 1 : https://en.wikipedia.org/wiki/File:Palestinian_Cultural_Mural_Honoring_Dr._Edward_Said.jpg…"/>
          <p:cNvSpPr txBox="1">
            <a:spLocks noGrp="1"/>
          </p:cNvSpPr>
          <p:nvPr>
            <p:ph type="body" idx="1"/>
          </p:nvPr>
        </p:nvSpPr>
        <p:spPr>
          <a:xfrm>
            <a:off x="588288" y="2030649"/>
            <a:ext cx="11162480" cy="4504549"/>
          </a:xfrm>
          <a:prstGeom prst="rect">
            <a:avLst/>
          </a:prstGeom>
        </p:spPr>
        <p:txBody>
          <a:bodyPr lIns="0" tIns="0" rIns="0" bIns="0">
            <a:noAutofit/>
          </a:bodyPr>
          <a:lstStyle/>
          <a:p>
            <a:pPr marL="0" indent="0">
              <a:lnSpc>
                <a:spcPct val="120000"/>
              </a:lnSpc>
              <a:spcBef>
                <a:spcPts val="1200"/>
              </a:spcBef>
              <a:buSzTx/>
              <a:buFontTx/>
              <a:buNone/>
              <a:defRPr sz="1000">
                <a:latin typeface="+mj-lt"/>
                <a:ea typeface="+mj-ea"/>
                <a:cs typeface="+mj-cs"/>
                <a:sym typeface="Roboto"/>
              </a:defRPr>
            </a:pPr>
            <a:r>
              <a:t>Diapositive 1 : </a:t>
            </a:r>
            <a:r>
              <a:rPr u="sng">
                <a:solidFill>
                  <a:srgbClr val="0563C1"/>
                </a:solidFill>
                <a:uFill>
                  <a:solidFill>
                    <a:srgbClr val="0563C1"/>
                  </a:solidFill>
                </a:uFill>
              </a:rPr>
              <a:t>https://en.wikipedia.org/wiki/File:Palestinian_Cultural_Mural_Honoring_Dr._Edward_Said.jpg</a:t>
            </a:r>
          </a:p>
          <a:p>
            <a:pPr marL="0" indent="0">
              <a:lnSpc>
                <a:spcPct val="120000"/>
              </a:lnSpc>
              <a:spcBef>
                <a:spcPts val="1200"/>
              </a:spcBef>
              <a:buSzTx/>
              <a:buFontTx/>
              <a:buNone/>
              <a:defRPr sz="1000">
                <a:latin typeface="+mj-lt"/>
                <a:ea typeface="+mj-ea"/>
                <a:cs typeface="+mj-cs"/>
                <a:sym typeface="Roboto"/>
              </a:defRPr>
            </a:pPr>
            <a:r>
              <a:t>Diapositive 2 : </a:t>
            </a:r>
            <a:r>
              <a:rPr u="sng">
                <a:solidFill>
                  <a:srgbClr val="0563C1"/>
                </a:solidFill>
                <a:uFill>
                  <a:solidFill>
                    <a:srgbClr val="0563C1"/>
                  </a:solidFill>
                </a:uFill>
              </a:rPr>
              <a:t>https://en.wikipedia.org/wiki/File:Fundacion_de_Santiago.jpg</a:t>
            </a:r>
          </a:p>
          <a:p>
            <a:pPr marL="0" indent="0">
              <a:lnSpc>
                <a:spcPct val="120000"/>
              </a:lnSpc>
              <a:spcBef>
                <a:spcPts val="1200"/>
              </a:spcBef>
              <a:buSzTx/>
              <a:buFontTx/>
              <a:buNone/>
              <a:defRPr sz="1000">
                <a:latin typeface="+mj-lt"/>
                <a:ea typeface="+mj-ea"/>
                <a:cs typeface="+mj-cs"/>
                <a:sym typeface="Roboto"/>
              </a:defRPr>
            </a:pPr>
            <a:r>
              <a:t>Diapositive 3 : </a:t>
            </a:r>
            <a:r>
              <a:rPr u="sng">
                <a:solidFill>
                  <a:srgbClr val="0563C1"/>
                </a:solidFill>
                <a:uFill>
                  <a:solidFill>
                    <a:srgbClr val="0563C1"/>
                  </a:solidFill>
                </a:uFill>
              </a:rPr>
              <a:t>https://en.wikipedia.org/wiki/File:China_imperialism_cartoon.jpg</a:t>
            </a:r>
          </a:p>
          <a:p>
            <a:pPr marL="0" indent="0">
              <a:lnSpc>
                <a:spcPct val="120000"/>
              </a:lnSpc>
              <a:spcBef>
                <a:spcPts val="1200"/>
              </a:spcBef>
              <a:buSzTx/>
              <a:buFontTx/>
              <a:buNone/>
              <a:defRPr sz="1000">
                <a:latin typeface="+mj-lt"/>
                <a:ea typeface="+mj-ea"/>
                <a:cs typeface="+mj-cs"/>
                <a:sym typeface="Roboto"/>
              </a:defRPr>
            </a:pPr>
            <a:r>
              <a:t>Diapositive 4 : </a:t>
            </a:r>
            <a:r>
              <a:rPr u="sng">
                <a:solidFill>
                  <a:srgbClr val="0563C1"/>
                </a:solidFill>
                <a:uFill>
                  <a:solidFill>
                    <a:srgbClr val="0563C1"/>
                  </a:solidFill>
                </a:uFill>
              </a:rPr>
              <a:t>https://en.wikipedia.org/wiki/File:Socialism_liberation.jpg</a:t>
            </a:r>
          </a:p>
          <a:p>
            <a:pPr marL="0" indent="0">
              <a:lnSpc>
                <a:spcPct val="120000"/>
              </a:lnSpc>
              <a:spcBef>
                <a:spcPts val="1200"/>
              </a:spcBef>
              <a:buSzTx/>
              <a:buFontTx/>
              <a:buNone/>
              <a:defRPr sz="1000">
                <a:latin typeface="+mj-lt"/>
                <a:ea typeface="+mj-ea"/>
                <a:cs typeface="+mj-cs"/>
                <a:sym typeface="Roboto"/>
              </a:defRPr>
            </a:pPr>
            <a:r>
              <a:t>Diapositive 6 : </a:t>
            </a:r>
            <a:r>
              <a:rPr u="sng">
                <a:solidFill>
                  <a:srgbClr val="0563C1"/>
                </a:solidFill>
                <a:uFill>
                  <a:solidFill>
                    <a:srgbClr val="0563C1"/>
                  </a:solidFill>
                </a:uFill>
              </a:rPr>
              <a:t>https://fr.wikipedia.org/wiki/Controverse_de_Valladolid#/media/Fichier:Fray_Bartolom%C3%A9_de_las_Casas.jpg</a:t>
            </a:r>
          </a:p>
          <a:p>
            <a:pPr marL="0" indent="0">
              <a:lnSpc>
                <a:spcPct val="120000"/>
              </a:lnSpc>
              <a:spcBef>
                <a:spcPts val="1200"/>
              </a:spcBef>
              <a:buSzTx/>
              <a:buFontTx/>
              <a:buNone/>
              <a:defRPr sz="1000">
                <a:latin typeface="+mj-lt"/>
                <a:ea typeface="+mj-ea"/>
                <a:cs typeface="+mj-cs"/>
                <a:sym typeface="Roboto"/>
              </a:defRPr>
            </a:pPr>
            <a:r>
              <a:t>Diapositive 7 : </a:t>
            </a:r>
            <a:r>
              <a:rPr u="sng">
                <a:solidFill>
                  <a:srgbClr val="0563C1"/>
                </a:solidFill>
                <a:uFill>
                  <a:solidFill>
                    <a:srgbClr val="0563C1"/>
                  </a:solidFill>
                </a:uFill>
              </a:rPr>
              <a:t>https://fr.wikipedia.org/wiki/1492#/media/Fichier:First_Voyage,_Departure_for_the_New_World,_August_3,_1492.jpg</a:t>
            </a:r>
          </a:p>
          <a:p>
            <a:pPr marL="0" indent="0">
              <a:lnSpc>
                <a:spcPct val="120000"/>
              </a:lnSpc>
              <a:spcBef>
                <a:spcPts val="1200"/>
              </a:spcBef>
              <a:buSzTx/>
              <a:buFontTx/>
              <a:buNone/>
              <a:defRPr sz="1000">
                <a:latin typeface="+mj-lt"/>
                <a:ea typeface="+mj-ea"/>
                <a:cs typeface="+mj-cs"/>
                <a:sym typeface="Roboto"/>
              </a:defRPr>
            </a:pPr>
            <a:r>
              <a:t>Diapositive 8 : </a:t>
            </a:r>
            <a:r>
              <a:rPr u="sng">
                <a:solidFill>
                  <a:srgbClr val="0563C1"/>
                </a:solidFill>
                <a:uFill>
                  <a:solidFill>
                    <a:srgbClr val="0563C1"/>
                  </a:solidFill>
                </a:uFill>
              </a:rPr>
              <a:t>https://en.wikipedia.org/wiki/File:McKinley_Prosperity.jpg</a:t>
            </a:r>
          </a:p>
          <a:p>
            <a:pPr marL="0" indent="0">
              <a:lnSpc>
                <a:spcPct val="120000"/>
              </a:lnSpc>
              <a:spcBef>
                <a:spcPts val="1200"/>
              </a:spcBef>
              <a:buSzTx/>
              <a:buFontTx/>
              <a:buNone/>
              <a:defRPr sz="1000">
                <a:latin typeface="+mj-lt"/>
                <a:ea typeface="+mj-ea"/>
                <a:cs typeface="+mj-cs"/>
                <a:sym typeface="Roboto"/>
              </a:defRPr>
            </a:pPr>
            <a:r>
              <a:t>Diapositive 9 : </a:t>
            </a:r>
            <a:r>
              <a:rPr u="sng">
                <a:solidFill>
                  <a:srgbClr val="0563C1"/>
                </a:solidFill>
                <a:uFill>
                  <a:solidFill>
                    <a:srgbClr val="0563C1"/>
                  </a:solidFill>
                </a:uFill>
              </a:rPr>
              <a:t>https://en.wikipedia.org/wiki/Independence#/media/File:JuraIndependencia.jpg</a:t>
            </a:r>
          </a:p>
          <a:p>
            <a:pPr marL="0" indent="0">
              <a:lnSpc>
                <a:spcPct val="120000"/>
              </a:lnSpc>
              <a:spcBef>
                <a:spcPts val="1200"/>
              </a:spcBef>
              <a:buSzTx/>
              <a:buFontTx/>
              <a:buNone/>
              <a:defRPr sz="1000">
                <a:latin typeface="+mj-lt"/>
                <a:ea typeface="+mj-ea"/>
                <a:cs typeface="+mj-cs"/>
                <a:sym typeface="Roboto"/>
              </a:defRPr>
            </a:pPr>
            <a:r>
              <a:t>Diapositive 10 : </a:t>
            </a:r>
            <a:r>
              <a:rPr u="sng">
                <a:solidFill>
                  <a:srgbClr val="0563C1"/>
                </a:solidFill>
                <a:uFill>
                  <a:solidFill>
                    <a:srgbClr val="0563C1"/>
                  </a:solidFill>
                </a:uFill>
              </a:rPr>
              <a:t>https://fr.wikipedia.org/wiki/Histoire_de_la_Nouvelle-France#/media/Fichier:Samuel_de_Champlain_arrive_%C3%A0_Qu%C3%A9bec_-_George_Agnew_Reid_-_1909.jpg</a:t>
            </a:r>
          </a:p>
          <a:p>
            <a:pPr marL="0" indent="0">
              <a:lnSpc>
                <a:spcPct val="120000"/>
              </a:lnSpc>
              <a:spcBef>
                <a:spcPts val="1200"/>
              </a:spcBef>
              <a:buSzTx/>
              <a:buFontTx/>
              <a:buNone/>
              <a:defRPr sz="1000">
                <a:latin typeface="+mj-lt"/>
                <a:ea typeface="+mj-ea"/>
                <a:cs typeface="+mj-cs"/>
                <a:sym typeface="Roboto"/>
              </a:defRPr>
            </a:pPr>
            <a:r>
              <a:t>Diapositive 11 : </a:t>
            </a:r>
            <a:r>
              <a:rPr u="sng">
                <a:solidFill>
                  <a:srgbClr val="0563C1"/>
                </a:solidFill>
                <a:uFill>
                  <a:solidFill>
                    <a:srgbClr val="0563C1"/>
                  </a:solidFill>
                </a:uFill>
              </a:rPr>
              <a:t>https://en.wikipedia.org/wiki/File:Africa_cs_poster.jpg</a:t>
            </a:r>
          </a:p>
          <a:p>
            <a:pPr marL="0" indent="0">
              <a:lnSpc>
                <a:spcPct val="120000"/>
              </a:lnSpc>
              <a:spcBef>
                <a:spcPts val="1200"/>
              </a:spcBef>
              <a:buSzTx/>
              <a:buFontTx/>
              <a:buNone/>
              <a:defRPr sz="1000">
                <a:latin typeface="+mj-lt"/>
                <a:ea typeface="+mj-ea"/>
                <a:cs typeface="+mj-cs"/>
                <a:sym typeface="Roboto"/>
              </a:defRPr>
            </a:pPr>
            <a:r>
              <a:t>Diapositive 12 : </a:t>
            </a:r>
            <a:r>
              <a:rPr u="sng">
                <a:solidFill>
                  <a:srgbClr val="0563C1"/>
                </a:solidFill>
                <a:uFill>
                  <a:solidFill>
                    <a:srgbClr val="0563C1"/>
                  </a:solidFill>
                </a:uFill>
                <a:hlinkClick r:id="rId2"/>
              </a:rPr>
              <a:t>https://fr.wikipedia.org/wiki/D%C3%A9claration_sur_l'octroi_de_l'ind%C3%A9pendance_aux_pays_et_peuples_coloniaux#/media/Fichier:Nikita_Khrushchev_1960.jpg</a:t>
            </a:r>
            <a:endParaRPr u="sng">
              <a:solidFill>
                <a:srgbClr val="0563C1"/>
              </a:solidFill>
              <a:uFill>
                <a:solidFill>
                  <a:srgbClr val="0563C1"/>
                </a:solidFill>
              </a:uFill>
            </a:endParaRPr>
          </a:p>
          <a:p>
            <a:pPr marL="0" indent="0">
              <a:lnSpc>
                <a:spcPct val="120000"/>
              </a:lnSpc>
              <a:spcBef>
                <a:spcPts val="1200"/>
              </a:spcBef>
              <a:buSzTx/>
              <a:buFontTx/>
              <a:buNone/>
              <a:defRPr sz="1000">
                <a:latin typeface="+mj-lt"/>
                <a:ea typeface="+mj-ea"/>
                <a:cs typeface="+mj-cs"/>
                <a:sym typeface="Roboto"/>
              </a:defRPr>
            </a:pPr>
            <a:r>
              <a:t>Diapositive 14 : </a:t>
            </a:r>
            <a:r>
              <a:rPr u="sng">
                <a:solidFill>
                  <a:srgbClr val="0563C1"/>
                </a:solidFill>
                <a:uFill>
                  <a:solidFill>
                    <a:srgbClr val="0563C1"/>
                  </a:solidFill>
                </a:uFill>
              </a:rPr>
              <a:t>https://en.wikipedia.org/wiki/File:Cook_Islands_Annexation_Ceremony.jpg</a:t>
            </a:r>
          </a:p>
          <a:p>
            <a:pPr marL="0" indent="0">
              <a:lnSpc>
                <a:spcPct val="120000"/>
              </a:lnSpc>
              <a:spcBef>
                <a:spcPts val="1200"/>
              </a:spcBef>
              <a:buSzTx/>
              <a:buFontTx/>
              <a:buNone/>
              <a:defRPr sz="1000">
                <a:latin typeface="+mj-lt"/>
                <a:ea typeface="+mj-ea"/>
                <a:cs typeface="+mj-cs"/>
                <a:sym typeface="Roboto"/>
              </a:defRPr>
            </a:pPr>
            <a:r>
              <a:t>Diapositive 15 : </a:t>
            </a:r>
            <a:r>
              <a:rPr u="sng">
                <a:solidFill>
                  <a:srgbClr val="0563C1"/>
                </a:solidFill>
                <a:uFill>
                  <a:solidFill>
                    <a:srgbClr val="0563C1"/>
                  </a:solidFill>
                </a:uFill>
                <a:hlinkClick r:id="rId3"/>
              </a:rPr>
              <a:t>https://en.wikipedia.org/wiki/Colonialism#/media/File:The_East_offering_its_riches_to_Britannia_-_Roma_Spiridone,_1778_-_BL_Foster_245.jpg</a:t>
            </a:r>
            <a:endParaRPr u="sng">
              <a:solidFill>
                <a:srgbClr val="0563C1"/>
              </a:solidFill>
              <a:uFill>
                <a:solidFill>
                  <a:srgbClr val="0563C1"/>
                </a:solidFill>
              </a:uFill>
            </a:endParaRPr>
          </a:p>
          <a:p>
            <a:pPr marL="0" indent="0">
              <a:lnSpc>
                <a:spcPct val="120000"/>
              </a:lnSpc>
              <a:spcBef>
                <a:spcPts val="1200"/>
              </a:spcBef>
              <a:buSzTx/>
              <a:buFontTx/>
              <a:buNone/>
              <a:defRPr sz="1000">
                <a:latin typeface="+mj-lt"/>
                <a:ea typeface="+mj-ea"/>
                <a:cs typeface="+mj-cs"/>
                <a:sym typeface="Roboto"/>
              </a:defRPr>
            </a:pPr>
            <a:r>
              <a:t>Diapositive 16 : </a:t>
            </a:r>
            <a:r>
              <a:rPr u="sng">
                <a:solidFill>
                  <a:srgbClr val="0563C1"/>
                </a:solidFill>
                <a:uFill>
                  <a:solidFill>
                    <a:srgbClr val="0563C1"/>
                  </a:solidFill>
                </a:uFill>
              </a:rPr>
              <a:t>https://en.wikipedia.org/wiki/Walter_Mignolo#/media/File:Wmignolo.JPG</a:t>
            </a:r>
          </a:p>
        </p:txBody>
      </p:sp>
      <p:sp>
        <p:nvSpPr>
          <p:cNvPr id="509" name="Médiagraphie"/>
          <p:cNvSpPr txBox="1">
            <a:spLocks noGrp="1"/>
          </p:cNvSpPr>
          <p:nvPr>
            <p:ph type="title"/>
          </p:nvPr>
        </p:nvSpPr>
        <p:spPr>
          <a:xfrm>
            <a:off x="516953" y="639294"/>
            <a:ext cx="5831842" cy="1391355"/>
          </a:xfrm>
          <a:prstGeom prst="rect">
            <a:avLst/>
          </a:prstGeom>
        </p:spPr>
        <p:txBody>
          <a:bodyPr anchor="t"/>
          <a:lstStyle>
            <a:lvl1pPr>
              <a:defRPr sz="7000" baseline="30942">
                <a:latin typeface="Volkhov Regular"/>
                <a:ea typeface="Volkhov Regular"/>
                <a:cs typeface="Volkhov Regular"/>
                <a:sym typeface="Volkhov Regular"/>
              </a:defRPr>
            </a:lvl1pPr>
          </a:lstStyle>
          <a:p>
            <a:r>
              <a:rPr dirty="0" err="1"/>
              <a:t>Médiagraphie</a:t>
            </a:r>
            <a:endParaRPr dirty="0"/>
          </a:p>
        </p:txBody>
      </p:sp>
      <p:sp>
        <p:nvSpPr>
          <p:cNvPr id="510" name="Rectangle 14"/>
          <p:cNvSpPr/>
          <p:nvPr/>
        </p:nvSpPr>
        <p:spPr>
          <a:xfrm>
            <a:off x="599556" y="1146647"/>
            <a:ext cx="4059298" cy="860"/>
          </a:xfrm>
          <a:prstGeom prst="rect">
            <a:avLst/>
          </a:prstGeom>
          <a:solidFill>
            <a:srgbClr val="FFFFFF"/>
          </a:solidFill>
          <a:ln w="76200">
            <a:solidFill>
              <a:srgbClr val="FFCD00"/>
            </a:solidFill>
            <a:miter/>
          </a:ln>
        </p:spPr>
        <p:txBody>
          <a:bodyPr lIns="45719" rIns="45719" anchor="ctr"/>
          <a:lstStyle/>
          <a:p>
            <a:endParaRPr/>
          </a:p>
        </p:txBody>
      </p:sp>
      <p:sp>
        <p:nvSpPr>
          <p:cNvPr id="511" name="Sous-titre 2"/>
          <p:cNvSpPr txBox="1"/>
          <p:nvPr/>
        </p:nvSpPr>
        <p:spPr>
          <a:xfrm>
            <a:off x="516953" y="1450370"/>
            <a:ext cx="10455657" cy="296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lvl1pPr defTabSz="630936">
              <a:lnSpc>
                <a:spcPct val="90000"/>
              </a:lnSpc>
              <a:spcBef>
                <a:spcPts val="600"/>
              </a:spcBef>
              <a:defRPr sz="1656">
                <a:solidFill>
                  <a:srgbClr val="888888"/>
                </a:solidFill>
              </a:defRPr>
            </a:lvl1pPr>
          </a:lstStyle>
          <a:p>
            <a:r>
              <a:t>Toutes les images sont tirées du domaine public. On pourra les consulter ici :</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Espace réservé du contenu 2"/>
          <p:cNvSpPr txBox="1">
            <a:spLocks noGrp="1"/>
          </p:cNvSpPr>
          <p:nvPr>
            <p:ph type="body" idx="1"/>
          </p:nvPr>
        </p:nvSpPr>
        <p:spPr>
          <a:xfrm>
            <a:off x="588288" y="1526310"/>
            <a:ext cx="11603422" cy="5082539"/>
          </a:xfrm>
          <a:prstGeom prst="rect">
            <a:avLst/>
          </a:prstGeom>
        </p:spPr>
        <p:txBody>
          <a:bodyPr lIns="0" tIns="0" rIns="0" bIns="0">
            <a:noAutofit/>
          </a:bodyPr>
          <a:lstStyle/>
          <a:p>
            <a:pPr marL="0" indent="0">
              <a:lnSpc>
                <a:spcPct val="120000"/>
              </a:lnSpc>
              <a:spcBef>
                <a:spcPts val="1200"/>
              </a:spcBef>
              <a:buSzTx/>
              <a:buFontTx/>
              <a:buNone/>
              <a:defRPr sz="1000">
                <a:latin typeface="+mj-lt"/>
                <a:ea typeface="+mj-ea"/>
                <a:cs typeface="+mj-cs"/>
                <a:sym typeface="Roboto"/>
              </a:defRPr>
            </a:pPr>
            <a:r>
              <a:t>Diapositive 17 : </a:t>
            </a:r>
            <a:r>
              <a:rPr u="sng">
                <a:solidFill>
                  <a:srgbClr val="0563C1"/>
                </a:solidFill>
                <a:uFill>
                  <a:solidFill>
                    <a:srgbClr val="0563C1"/>
                  </a:solidFill>
                </a:uFill>
              </a:rPr>
              <a:t>https://en.wikipedia.org/wiki/File:LeCommandantMarchand.jpg</a:t>
            </a:r>
          </a:p>
          <a:p>
            <a:pPr marL="0" indent="0">
              <a:lnSpc>
                <a:spcPct val="120000"/>
              </a:lnSpc>
              <a:spcBef>
                <a:spcPts val="1200"/>
              </a:spcBef>
              <a:buSzTx/>
              <a:buFontTx/>
              <a:buNone/>
              <a:defRPr sz="1000">
                <a:latin typeface="+mj-lt"/>
                <a:ea typeface="+mj-ea"/>
                <a:cs typeface="+mj-cs"/>
                <a:sym typeface="Roboto"/>
              </a:defRPr>
            </a:pPr>
            <a:r>
              <a:t>Diapositive 18 : </a:t>
            </a:r>
            <a:r>
              <a:rPr u="sng">
                <a:solidFill>
                  <a:srgbClr val="0563C1"/>
                </a:solidFill>
                <a:uFill>
                  <a:solidFill>
                    <a:srgbClr val="0563C1"/>
                  </a:solidFill>
                </a:uFill>
              </a:rPr>
              <a:t>https://fr.wikipedia.org/wiki/R%C3%A9volution_ha%C3%AFtienne#/media/Fichier:Battle_for_Palm_Tree_Hill.jpg</a:t>
            </a:r>
          </a:p>
          <a:p>
            <a:pPr marL="0" indent="0">
              <a:lnSpc>
                <a:spcPct val="120000"/>
              </a:lnSpc>
              <a:spcBef>
                <a:spcPts val="1200"/>
              </a:spcBef>
              <a:buSzTx/>
              <a:buFontTx/>
              <a:buNone/>
              <a:defRPr sz="1000">
                <a:latin typeface="+mj-lt"/>
                <a:ea typeface="+mj-ea"/>
                <a:cs typeface="+mj-cs"/>
                <a:sym typeface="Roboto"/>
              </a:defRPr>
            </a:pPr>
            <a:r>
              <a:t>Diapositive 19 : </a:t>
            </a:r>
            <a:r>
              <a:rPr u="sng">
                <a:solidFill>
                  <a:srgbClr val="0563C1"/>
                </a:solidFill>
                <a:uFill>
                  <a:solidFill>
                    <a:srgbClr val="0563C1"/>
                  </a:solidFill>
                </a:uFill>
              </a:rPr>
              <a:t>https://fr.wikipedia.org/wiki/Justice#/media/Fichier:Luca_Giordano_013.jpg</a:t>
            </a:r>
          </a:p>
          <a:p>
            <a:pPr marL="0" indent="0">
              <a:lnSpc>
                <a:spcPct val="120000"/>
              </a:lnSpc>
              <a:spcBef>
                <a:spcPts val="1200"/>
              </a:spcBef>
              <a:buSzTx/>
              <a:buFontTx/>
              <a:buNone/>
              <a:defRPr sz="1000">
                <a:latin typeface="+mj-lt"/>
                <a:ea typeface="+mj-ea"/>
                <a:cs typeface="+mj-cs"/>
                <a:sym typeface="Roboto"/>
              </a:defRPr>
            </a:pPr>
            <a:r>
              <a:t>Diapositive 20 : </a:t>
            </a:r>
            <a:r>
              <a:rPr u="sng">
                <a:solidFill>
                  <a:srgbClr val="0563C1"/>
                </a:solidFill>
                <a:uFill>
                  <a:solidFill>
                    <a:srgbClr val="0563C1"/>
                  </a:solidFill>
                </a:uFill>
              </a:rPr>
              <a:t>https://upload.wikimedia.org/wikipedia/commons/thumb/c/cc/Aboriginal_War_Veterans_monument_%28close%29.JPG/450px-Aboriginal_War_Veterans_monument_%28close%29.JPG</a:t>
            </a:r>
          </a:p>
          <a:p>
            <a:pPr marL="0" indent="0">
              <a:lnSpc>
                <a:spcPct val="120000"/>
              </a:lnSpc>
              <a:spcBef>
                <a:spcPts val="1200"/>
              </a:spcBef>
              <a:buSzTx/>
              <a:buFontTx/>
              <a:buNone/>
              <a:defRPr sz="1000">
                <a:latin typeface="+mj-lt"/>
                <a:ea typeface="+mj-ea"/>
                <a:cs typeface="+mj-cs"/>
                <a:sym typeface="Roboto"/>
              </a:defRPr>
            </a:pPr>
            <a:r>
              <a:t>Diapositive 21 : </a:t>
            </a:r>
            <a:r>
              <a:rPr u="sng">
                <a:solidFill>
                  <a:srgbClr val="0563C1"/>
                </a:solidFill>
                <a:uFill>
                  <a:solidFill>
                    <a:srgbClr val="0563C1"/>
                  </a:solidFill>
                </a:uFill>
              </a:rPr>
              <a:t>https://en.wikipedia.org/wiki/File:Oriental_Stories_Spring_1932.jpg</a:t>
            </a:r>
          </a:p>
          <a:p>
            <a:pPr marL="0" indent="0">
              <a:lnSpc>
                <a:spcPct val="120000"/>
              </a:lnSpc>
              <a:spcBef>
                <a:spcPts val="1200"/>
              </a:spcBef>
              <a:buSzTx/>
              <a:buFontTx/>
              <a:buNone/>
              <a:defRPr sz="1000">
                <a:latin typeface="+mj-lt"/>
                <a:ea typeface="+mj-ea"/>
                <a:cs typeface="+mj-cs"/>
                <a:sym typeface="Roboto"/>
              </a:defRPr>
            </a:pPr>
            <a:r>
              <a:t>Diapositive 22 : </a:t>
            </a:r>
            <a:r>
              <a:rPr u="sng">
                <a:solidFill>
                  <a:srgbClr val="0563C1"/>
                </a:solidFill>
                <a:uFill>
                  <a:solidFill>
                    <a:srgbClr val="0563C1"/>
                  </a:solidFill>
                </a:uFill>
              </a:rPr>
              <a:t>https://en.wikipedia.org/wiki/File:Dames_europ%C3%A9ennes-Ouidah.jpg</a:t>
            </a:r>
          </a:p>
          <a:p>
            <a:pPr marL="0" indent="0">
              <a:lnSpc>
                <a:spcPct val="120000"/>
              </a:lnSpc>
              <a:spcBef>
                <a:spcPts val="1200"/>
              </a:spcBef>
              <a:buSzTx/>
              <a:buFontTx/>
              <a:buNone/>
              <a:defRPr sz="1000">
                <a:latin typeface="+mj-lt"/>
                <a:ea typeface="+mj-ea"/>
                <a:cs typeface="+mj-cs"/>
                <a:sym typeface="Roboto"/>
              </a:defRPr>
            </a:pPr>
            <a:r>
              <a:t>Diapositive 23 : </a:t>
            </a:r>
            <a:r>
              <a:rPr u="sng">
                <a:solidFill>
                  <a:srgbClr val="0563C1"/>
                </a:solidFill>
                <a:uFill>
                  <a:solidFill>
                    <a:srgbClr val="0563C1"/>
                  </a:solidFill>
                </a:uFill>
              </a:rPr>
              <a:t>https://en.wikipedia.org/wiki/Canadian_Indian_residential_school_system#/media/File:Students_of_Fort_Albany_Residential_School_in_class.JPG</a:t>
            </a:r>
          </a:p>
          <a:p>
            <a:pPr marL="0" indent="0">
              <a:lnSpc>
                <a:spcPct val="120000"/>
              </a:lnSpc>
              <a:spcBef>
                <a:spcPts val="1200"/>
              </a:spcBef>
              <a:buSzTx/>
              <a:buFontTx/>
              <a:buNone/>
              <a:defRPr sz="1000">
                <a:latin typeface="+mj-lt"/>
                <a:ea typeface="+mj-ea"/>
                <a:cs typeface="+mj-cs"/>
                <a:sym typeface="Roboto"/>
              </a:defRPr>
            </a:pPr>
            <a:r>
              <a:t>Diapositive 25 : </a:t>
            </a:r>
            <a:r>
              <a:rPr u="sng">
                <a:solidFill>
                  <a:srgbClr val="0563C1"/>
                </a:solidFill>
                <a:uFill>
                  <a:solidFill>
                    <a:srgbClr val="0563C1"/>
                  </a:solidFill>
                </a:uFill>
                <a:hlinkClick r:id="rId2"/>
              </a:rPr>
              <a:t>https://en.wikipedia.org/wiki/Slavery#/media/File:Scourged_back_by_McPherson_&amp;_Oliver,_1863,_retouched.jpg</a:t>
            </a:r>
            <a:endParaRPr u="sng">
              <a:solidFill>
                <a:srgbClr val="0563C1"/>
              </a:solidFill>
              <a:uFill>
                <a:solidFill>
                  <a:srgbClr val="0563C1"/>
                </a:solidFill>
              </a:uFill>
            </a:endParaRPr>
          </a:p>
          <a:p>
            <a:pPr marL="0" indent="0">
              <a:lnSpc>
                <a:spcPct val="120000"/>
              </a:lnSpc>
              <a:buSzTx/>
              <a:buFontTx/>
              <a:buNone/>
              <a:defRPr sz="1000">
                <a:latin typeface="+mj-lt"/>
                <a:ea typeface="+mj-ea"/>
                <a:cs typeface="+mj-cs"/>
                <a:sym typeface="Roboto"/>
              </a:defRPr>
            </a:pPr>
            <a:r>
              <a:t>Diapositive 26 : </a:t>
            </a:r>
            <a:r>
              <a:rPr u="sng">
                <a:solidFill>
                  <a:srgbClr val="0563C1"/>
                </a:solidFill>
                <a:uFill>
                  <a:solidFill>
                    <a:srgbClr val="0563C1"/>
                  </a:solidFill>
                </a:uFill>
                <a:hlinkClick r:id="rId3"/>
              </a:rPr>
              <a:t>https://en.wikipedia.org/wiki/Slavery#/media/File:The_Negro_in_American_history_(microform)_-_men_and_women_eminent_in_the_evolution_of_the_American_of_African_descent_(1914)_(14597416438).jpg</a:t>
            </a:r>
            <a:endParaRPr u="sng">
              <a:solidFill>
                <a:srgbClr val="0563C1"/>
              </a:solidFill>
              <a:uFill>
                <a:solidFill>
                  <a:srgbClr val="0563C1"/>
                </a:solidFill>
              </a:uFill>
            </a:endParaRPr>
          </a:p>
          <a:p>
            <a:pPr marL="0" indent="0">
              <a:lnSpc>
                <a:spcPct val="120000"/>
              </a:lnSpc>
              <a:buSzTx/>
              <a:buFontTx/>
              <a:buNone/>
              <a:defRPr sz="1000">
                <a:latin typeface="+mj-lt"/>
                <a:ea typeface="+mj-ea"/>
                <a:cs typeface="+mj-cs"/>
                <a:sym typeface="Roboto"/>
              </a:defRPr>
            </a:pPr>
            <a:r>
              <a:t>Diapositive 27 : </a:t>
            </a:r>
            <a:r>
              <a:rPr u="sng">
                <a:solidFill>
                  <a:srgbClr val="0563C1"/>
                </a:solidFill>
                <a:uFill>
                  <a:solidFill>
                    <a:srgbClr val="0563C1"/>
                  </a:solidFill>
                </a:uFill>
              </a:rPr>
              <a:t>https://en.wikipedia.org/wiki/File:Monument_to_slaves_in_Zanzibar.jpg</a:t>
            </a:r>
          </a:p>
          <a:p>
            <a:pPr marL="0" indent="0">
              <a:lnSpc>
                <a:spcPct val="120000"/>
              </a:lnSpc>
              <a:buSzTx/>
              <a:buFontTx/>
              <a:buNone/>
              <a:defRPr sz="1000">
                <a:latin typeface="+mj-lt"/>
                <a:ea typeface="+mj-ea"/>
                <a:cs typeface="+mj-cs"/>
                <a:sym typeface="Roboto"/>
              </a:defRPr>
            </a:pPr>
            <a:r>
              <a:t>Diapositive 32 : </a:t>
            </a:r>
            <a:r>
              <a:rPr u="sng">
                <a:solidFill>
                  <a:srgbClr val="0563C1"/>
                </a:solidFill>
                <a:uFill>
                  <a:solidFill>
                    <a:srgbClr val="0563C1"/>
                  </a:solidFill>
                </a:uFill>
              </a:rPr>
              <a:t>https://en.wikipedia.org/wiki/Edward_Said#/media/File:Jean-L%C3%A9on_G%C3%A9r%C3%B4me_-_Le_charmeur_de_serpents.jpg</a:t>
            </a:r>
          </a:p>
          <a:p>
            <a:pPr marL="0" indent="0">
              <a:lnSpc>
                <a:spcPct val="120000"/>
              </a:lnSpc>
              <a:buSzTx/>
              <a:buFontTx/>
              <a:buNone/>
              <a:defRPr sz="1000">
                <a:latin typeface="+mj-lt"/>
                <a:ea typeface="+mj-ea"/>
                <a:cs typeface="+mj-cs"/>
                <a:sym typeface="Roboto"/>
              </a:defRPr>
            </a:pPr>
            <a:r>
              <a:t>Diapositive 33 : </a:t>
            </a:r>
            <a:r>
              <a:rPr u="sng">
                <a:solidFill>
                  <a:srgbClr val="0563C1"/>
                </a:solidFill>
                <a:uFill>
                  <a:solidFill>
                    <a:srgbClr val="0563C1"/>
                  </a:solidFill>
                </a:uFill>
              </a:rPr>
              <a:t>https://en.wikipedia.org/wiki/Edward_Said#/media/File:Poster_of_Edward_Said.jpg</a:t>
            </a:r>
          </a:p>
          <a:p>
            <a:pPr marL="0" indent="0">
              <a:lnSpc>
                <a:spcPct val="120000"/>
              </a:lnSpc>
              <a:buSzTx/>
              <a:buFontTx/>
              <a:buNone/>
              <a:defRPr sz="1000">
                <a:latin typeface="+mj-lt"/>
                <a:ea typeface="+mj-ea"/>
                <a:cs typeface="+mj-cs"/>
                <a:sym typeface="Roboto"/>
              </a:defRPr>
            </a:pPr>
            <a:r>
              <a:t>Diapositive 34 : </a:t>
            </a:r>
            <a:r>
              <a:rPr u="sng">
                <a:solidFill>
                  <a:srgbClr val="0563C1"/>
                </a:solidFill>
                <a:uFill>
                  <a:solidFill>
                    <a:srgbClr val="0563C1"/>
                  </a:solidFill>
                </a:uFill>
              </a:rPr>
              <a:t> </a:t>
            </a:r>
            <a:r>
              <a:rPr u="sng">
                <a:solidFill>
                  <a:srgbClr val="0563C1"/>
                </a:solidFill>
                <a:uFill>
                  <a:solidFill>
                    <a:srgbClr val="0563C1"/>
                  </a:solidFill>
                </a:uFill>
                <a:hlinkClick r:id="rId4"/>
              </a:rPr>
              <a:t>https://fr.wikipedia.org/wiki/Racialisme#/media/Fichier:G._Bruno_-_Le_Tour_de_la_France_par_deux_enfants_p188.jpg</a:t>
            </a:r>
            <a:endParaRPr u="sng">
              <a:solidFill>
                <a:srgbClr val="0563C1"/>
              </a:solidFill>
              <a:uFill>
                <a:solidFill>
                  <a:srgbClr val="0563C1"/>
                </a:solidFill>
              </a:uFill>
            </a:endParaRPr>
          </a:p>
          <a:p>
            <a:pPr marL="0" indent="0">
              <a:lnSpc>
                <a:spcPct val="120000"/>
              </a:lnSpc>
              <a:buSzTx/>
              <a:buFontTx/>
              <a:buNone/>
              <a:defRPr sz="1000">
                <a:latin typeface="+mj-lt"/>
                <a:ea typeface="+mj-ea"/>
                <a:cs typeface="+mj-cs"/>
                <a:sym typeface="Roboto"/>
              </a:defRPr>
            </a:pPr>
            <a:r>
              <a:t>Diapositive 36 : </a:t>
            </a:r>
            <a:r>
              <a:rPr u="sng">
                <a:solidFill>
                  <a:srgbClr val="0563C1"/>
                </a:solidFill>
                <a:uFill>
                  <a:solidFill>
                    <a:srgbClr val="0563C1"/>
                  </a:solidFill>
                </a:uFill>
              </a:rPr>
              <a:t>https://fr.wikipedia.org/wiki/Homi_Bhabha#/media/Fichier:Homi_K._Bhabha-cropd.jpg</a:t>
            </a:r>
          </a:p>
          <a:p>
            <a:pPr marL="0" indent="0">
              <a:lnSpc>
                <a:spcPct val="120000"/>
              </a:lnSpc>
              <a:buSzTx/>
              <a:buFontTx/>
              <a:buNone/>
              <a:defRPr sz="1000">
                <a:latin typeface="+mj-lt"/>
                <a:ea typeface="+mj-ea"/>
                <a:cs typeface="+mj-cs"/>
                <a:sym typeface="Roboto"/>
              </a:defRPr>
            </a:pPr>
            <a:r>
              <a:t> Diapositive 37 : </a:t>
            </a:r>
            <a:r>
              <a:rPr u="sng">
                <a:solidFill>
                  <a:srgbClr val="0563C1"/>
                </a:solidFill>
                <a:uFill>
                  <a:solidFill>
                    <a:srgbClr val="0563C1"/>
                  </a:solidFill>
                </a:uFill>
              </a:rPr>
              <a:t>https://ur.wikipedia.org/wiki/%D8%A7%DB%8C%DA%88%D9%88%D8%B1%DA%88_%D8%B3%D8%B9%DB%8C%D8%AF#/media/%D9%81%D8%A7%D8%A6%D9%84:Edward_Said.jpg</a:t>
            </a:r>
          </a:p>
          <a:p>
            <a:pPr marL="0" indent="0">
              <a:lnSpc>
                <a:spcPct val="120000"/>
              </a:lnSpc>
              <a:buSzTx/>
              <a:buFontTx/>
              <a:buNone/>
              <a:defRPr sz="1000">
                <a:latin typeface="+mj-lt"/>
                <a:ea typeface="+mj-ea"/>
                <a:cs typeface="+mj-cs"/>
                <a:sym typeface="Roboto"/>
              </a:defRPr>
            </a:pPr>
            <a:r>
              <a:t>Diapositive 39 : </a:t>
            </a:r>
            <a:r>
              <a:rPr u="sng">
                <a:solidFill>
                  <a:srgbClr val="0563C1"/>
                </a:solidFill>
                <a:uFill>
                  <a:solidFill>
                    <a:srgbClr val="0563C1"/>
                  </a:solidFill>
                </a:uFill>
              </a:rPr>
              <a:t>https://en.wikipedia.org/wiki/Frantz_Fanon#/media/File:Frantz_Fanon.jpg</a:t>
            </a:r>
          </a:p>
        </p:txBody>
      </p:sp>
      <p:sp>
        <p:nvSpPr>
          <p:cNvPr id="514" name="Titre 1"/>
          <p:cNvSpPr txBox="1">
            <a:spLocks noGrp="1"/>
          </p:cNvSpPr>
          <p:nvPr>
            <p:ph type="title"/>
          </p:nvPr>
        </p:nvSpPr>
        <p:spPr>
          <a:xfrm>
            <a:off x="535672" y="467117"/>
            <a:ext cx="2769765" cy="660808"/>
          </a:xfrm>
          <a:prstGeom prst="rect">
            <a:avLst/>
          </a:prstGeom>
        </p:spPr>
        <p:txBody>
          <a:bodyPr/>
          <a:lstStyle>
            <a:lvl1pPr defTabSz="457200">
              <a:defRPr sz="3500" baseline="29885">
                <a:latin typeface="Volkhov Regular"/>
                <a:ea typeface="Volkhov Regular"/>
                <a:cs typeface="Volkhov Regular"/>
                <a:sym typeface="Volkhov Regular"/>
              </a:defRPr>
            </a:lvl1pPr>
          </a:lstStyle>
          <a:p>
            <a:r>
              <a:t>Médiagraphie</a:t>
            </a:r>
          </a:p>
        </p:txBody>
      </p:sp>
      <p:sp>
        <p:nvSpPr>
          <p:cNvPr id="515" name="Rectangle 14"/>
          <p:cNvSpPr/>
          <p:nvPr/>
        </p:nvSpPr>
        <p:spPr>
          <a:xfrm>
            <a:off x="599556" y="891151"/>
            <a:ext cx="1980581" cy="28318"/>
          </a:xfrm>
          <a:prstGeom prst="rect">
            <a:avLst/>
          </a:prstGeom>
          <a:solidFill>
            <a:srgbClr val="FFCD00"/>
          </a:solidFill>
          <a:ln w="12700">
            <a:miter lim="400000"/>
          </a:ln>
        </p:spPr>
        <p:txBody>
          <a:bodyPr lIns="45719" rIns="45719" anchor="ctr"/>
          <a:lstStyle/>
          <a:p>
            <a:pPr>
              <a:defRPr>
                <a:latin typeface="Selawik Light"/>
                <a:ea typeface="Selawik Light"/>
                <a:cs typeface="Selawik Light"/>
                <a:sym typeface="Selawik Light"/>
              </a:defRPr>
            </a:pPr>
            <a:endParaRPr/>
          </a:p>
        </p:txBody>
      </p:sp>
      <p:sp>
        <p:nvSpPr>
          <p:cNvPr id="516" name="Sous-titre 2"/>
          <p:cNvSpPr txBox="1"/>
          <p:nvPr/>
        </p:nvSpPr>
        <p:spPr>
          <a:xfrm>
            <a:off x="516953" y="1055431"/>
            <a:ext cx="5137285" cy="3349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676655">
              <a:lnSpc>
                <a:spcPct val="130000"/>
              </a:lnSpc>
              <a:spcBef>
                <a:spcPts val="700"/>
              </a:spcBef>
              <a:defRPr sz="1184">
                <a:latin typeface="+mn-lt"/>
                <a:ea typeface="+mn-ea"/>
                <a:cs typeface="+mn-cs"/>
                <a:sym typeface="Roboto Light"/>
              </a:defRPr>
            </a:lvl1pPr>
          </a:lstStyle>
          <a:p>
            <a:r>
              <a:t>Toutes les images sont tirées du domaine public. On pourra les consulter ici :</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Diapositive 42 : https://en.wikipedia.org/wiki/Mahatma_Gandhi#/media/File:The_Soviet_Union_1969_CPA_3793_stamp_(Mahatma_Gandhi).jpg…"/>
          <p:cNvSpPr txBox="1">
            <a:spLocks noGrp="1"/>
          </p:cNvSpPr>
          <p:nvPr>
            <p:ph type="body" idx="1"/>
          </p:nvPr>
        </p:nvSpPr>
        <p:spPr>
          <a:xfrm>
            <a:off x="588288" y="1526310"/>
            <a:ext cx="11603422" cy="5082539"/>
          </a:xfrm>
          <a:prstGeom prst="rect">
            <a:avLst/>
          </a:prstGeom>
        </p:spPr>
        <p:txBody>
          <a:bodyPr lIns="0" tIns="0" rIns="0" bIns="0">
            <a:noAutofit/>
          </a:bodyPr>
          <a:lstStyle/>
          <a:p>
            <a:pPr marL="0" indent="0">
              <a:lnSpc>
                <a:spcPct val="120000"/>
              </a:lnSpc>
              <a:buSzTx/>
              <a:buFontTx/>
              <a:buNone/>
              <a:defRPr sz="1000">
                <a:latin typeface="+mj-lt"/>
                <a:ea typeface="+mj-ea"/>
                <a:cs typeface="+mj-cs"/>
                <a:sym typeface="Roboto"/>
              </a:defRPr>
            </a:pPr>
            <a:r>
              <a:t>Diapositive 42 : </a:t>
            </a:r>
            <a:r>
              <a:rPr u="sng">
                <a:solidFill>
                  <a:srgbClr val="0563C1"/>
                </a:solidFill>
                <a:uFill>
                  <a:solidFill>
                    <a:srgbClr val="0563C1"/>
                  </a:solidFill>
                </a:uFill>
              </a:rPr>
              <a:t>https://en.wikipedia.org/wiki/Mahatma_Gandhi#/media/File:The_Soviet_Union_1969_CPA_3793_stamp_(Mahatma_Gandhi).jpg</a:t>
            </a:r>
          </a:p>
          <a:p>
            <a:pPr marL="0" indent="0">
              <a:lnSpc>
                <a:spcPct val="120000"/>
              </a:lnSpc>
              <a:buSzTx/>
              <a:buFontTx/>
              <a:buNone/>
              <a:defRPr sz="1000">
                <a:latin typeface="+mj-lt"/>
                <a:ea typeface="+mj-ea"/>
                <a:cs typeface="+mj-cs"/>
                <a:sym typeface="Roboto"/>
              </a:defRPr>
            </a:pPr>
            <a:r>
              <a:t>Diapositive 43 :  </a:t>
            </a:r>
            <a:r>
              <a:rPr u="sng">
                <a:solidFill>
                  <a:srgbClr val="0563C1"/>
                </a:solidFill>
                <a:uFill>
                  <a:solidFill>
                    <a:srgbClr val="0563C1"/>
                  </a:solidFill>
                </a:uFill>
              </a:rPr>
              <a:t>https://fr.wikipedia.org/wiki/Mohandas_Karamchand_Gandhi#/media/Fichier:Gandhi_Kasturba_1942.jpg</a:t>
            </a:r>
          </a:p>
          <a:p>
            <a:pPr marL="0" indent="0">
              <a:lnSpc>
                <a:spcPct val="120000"/>
              </a:lnSpc>
              <a:buSzTx/>
              <a:buFontTx/>
              <a:buNone/>
              <a:defRPr sz="1000">
                <a:latin typeface="+mj-lt"/>
                <a:ea typeface="+mj-ea"/>
                <a:cs typeface="+mj-cs"/>
                <a:sym typeface="Roboto"/>
              </a:defRPr>
            </a:pPr>
            <a:r>
              <a:t>Diapositive 44 : </a:t>
            </a:r>
            <a:r>
              <a:rPr u="sng">
                <a:solidFill>
                  <a:srgbClr val="0563C1"/>
                </a:solidFill>
                <a:uFill>
                  <a:solidFill>
                    <a:srgbClr val="0563C1"/>
                  </a:solidFill>
                </a:uFill>
              </a:rPr>
              <a:t>https://commons.wikimedia.org/wiki/File:El_Salvador_killed_more_than_75.000.jpg</a:t>
            </a:r>
          </a:p>
          <a:p>
            <a:pPr marL="0" indent="0">
              <a:lnSpc>
                <a:spcPct val="120000"/>
              </a:lnSpc>
              <a:buSzTx/>
              <a:buFontTx/>
              <a:buNone/>
              <a:defRPr sz="1000">
                <a:latin typeface="+mj-lt"/>
                <a:ea typeface="+mj-ea"/>
                <a:cs typeface="+mj-cs"/>
                <a:sym typeface="Roboto"/>
              </a:defRPr>
            </a:pPr>
            <a:r>
              <a:t>Diapositive 45 : </a:t>
            </a:r>
            <a:r>
              <a:rPr u="sng">
                <a:solidFill>
                  <a:srgbClr val="0563C1"/>
                </a:solidFill>
                <a:uFill>
                  <a:solidFill>
                    <a:srgbClr val="0563C1"/>
                  </a:solidFill>
                </a:uFill>
              </a:rPr>
              <a:t>https://fr.wikipedia.org/wiki/Gayatri_Chakravorty_Spivak#/media/Fichier:Gayatri_Spivak_on_Subversive_Festival.jpg</a:t>
            </a:r>
          </a:p>
          <a:p>
            <a:pPr marL="0" indent="0">
              <a:lnSpc>
                <a:spcPct val="120000"/>
              </a:lnSpc>
              <a:buSzTx/>
              <a:buFontTx/>
              <a:buNone/>
              <a:defRPr sz="1000">
                <a:latin typeface="+mj-lt"/>
                <a:ea typeface="+mj-ea"/>
                <a:cs typeface="+mj-cs"/>
                <a:sym typeface="Roboto"/>
              </a:defRPr>
            </a:pPr>
            <a:r>
              <a:t>Diapositive 47 : </a:t>
            </a:r>
            <a:r>
              <a:rPr u="sng">
                <a:solidFill>
                  <a:srgbClr val="0563C1"/>
                </a:solidFill>
                <a:uFill>
                  <a:solidFill>
                    <a:srgbClr val="0563C1"/>
                  </a:solidFill>
                </a:uFill>
                <a:hlinkClick r:id="rId2"/>
              </a:rPr>
              <a:t>https://fr.wikipedia.org/wiki/Gayatri_Chakravorty_Spivak#/media/Fichier:Gayatri_Chakravorty_Spivak_at_Goldsmiths_College.jpg</a:t>
            </a:r>
            <a:endParaRPr u="sng">
              <a:solidFill>
                <a:srgbClr val="0563C1"/>
              </a:solidFill>
              <a:uFill>
                <a:solidFill>
                  <a:srgbClr val="0563C1"/>
                </a:solidFill>
              </a:uFill>
            </a:endParaRPr>
          </a:p>
          <a:p>
            <a:pPr marL="0" indent="0">
              <a:lnSpc>
                <a:spcPct val="120000"/>
              </a:lnSpc>
              <a:buSzTx/>
              <a:buFontTx/>
              <a:buNone/>
              <a:defRPr sz="1000">
                <a:latin typeface="+mj-lt"/>
                <a:ea typeface="+mj-ea"/>
                <a:cs typeface="+mj-cs"/>
                <a:sym typeface="Roboto"/>
              </a:defRPr>
            </a:pPr>
            <a:r>
              <a:t>Diapositive 48 : </a:t>
            </a:r>
            <a:r>
              <a:rPr u="sng">
                <a:solidFill>
                  <a:srgbClr val="0563C1"/>
                </a:solidFill>
                <a:uFill>
                  <a:solidFill>
                    <a:srgbClr val="0563C1"/>
                  </a:solidFill>
                </a:uFill>
              </a:rPr>
              <a:t>https://fr.wikipedia.org/wiki/Gayatri_Chakravorty_Spivak#/media/Fichier:Gayatri_Chakravorty_Spivak_at_Goldsmiths_College.jpg</a:t>
            </a:r>
          </a:p>
          <a:p>
            <a:pPr marL="0" indent="0">
              <a:lnSpc>
                <a:spcPct val="120000"/>
              </a:lnSpc>
              <a:buSzTx/>
              <a:buFontTx/>
              <a:buNone/>
              <a:defRPr sz="1000">
                <a:latin typeface="+mj-lt"/>
                <a:ea typeface="+mj-ea"/>
                <a:cs typeface="+mj-cs"/>
                <a:sym typeface="Roboto"/>
              </a:defRPr>
            </a:pPr>
            <a:r>
              <a:t>Diapositive 49 : </a:t>
            </a:r>
            <a:r>
              <a:rPr u="sng">
                <a:solidFill>
                  <a:srgbClr val="0563C1"/>
                </a:solidFill>
                <a:uFill>
                  <a:solidFill>
                    <a:srgbClr val="0563C1"/>
                  </a:solidFill>
                </a:uFill>
              </a:rPr>
              <a:t>https://commons.wikimedia.org/wiki/File:W2439-TableRonde_TraiteEsclavageRacisme_FrancoiseVerges_Crop_6089.JPG</a:t>
            </a:r>
          </a:p>
          <a:p>
            <a:pPr marL="0" indent="0">
              <a:lnSpc>
                <a:spcPct val="120000"/>
              </a:lnSpc>
              <a:buSzTx/>
              <a:buFontTx/>
              <a:buNone/>
              <a:defRPr sz="1000">
                <a:latin typeface="+mj-lt"/>
                <a:ea typeface="+mj-ea"/>
                <a:cs typeface="+mj-cs"/>
                <a:sym typeface="Roboto"/>
              </a:defRPr>
            </a:pPr>
            <a:r>
              <a:t>Diapositive 50 : </a:t>
            </a:r>
            <a:r>
              <a:rPr u="sng">
                <a:solidFill>
                  <a:srgbClr val="0563C1"/>
                </a:solidFill>
                <a:uFill>
                  <a:solidFill>
                    <a:srgbClr val="0563C1"/>
                  </a:solidFill>
                </a:uFill>
              </a:rPr>
              <a:t>https://commons.wikimedia.org/wiki/File:Non_%C3%A0_la_charte.jpg?uselang=fr</a:t>
            </a:r>
          </a:p>
          <a:p>
            <a:pPr marL="0" indent="0">
              <a:lnSpc>
                <a:spcPct val="120000"/>
              </a:lnSpc>
              <a:buSzTx/>
              <a:buFontTx/>
              <a:buNone/>
              <a:defRPr sz="1000">
                <a:latin typeface="+mj-lt"/>
                <a:ea typeface="+mj-ea"/>
                <a:cs typeface="+mj-cs"/>
                <a:sym typeface="Roboto"/>
              </a:defRPr>
            </a:pPr>
            <a:r>
              <a:t>Diapositive 52 : </a:t>
            </a:r>
            <a:r>
              <a:rPr u="sng">
                <a:solidFill>
                  <a:srgbClr val="0563C1"/>
                </a:solidFill>
                <a:uFill>
                  <a:solidFill>
                    <a:srgbClr val="0563C1"/>
                  </a:solidFill>
                </a:uFill>
              </a:rPr>
              <a:t>https://fr.wikipedia.org/wiki/Mouvement_Idle_No_More#/media/Fichier:Idlenomore_victoria.jpg</a:t>
            </a:r>
          </a:p>
          <a:p>
            <a:pPr marL="0" indent="0">
              <a:lnSpc>
                <a:spcPct val="120000"/>
              </a:lnSpc>
              <a:buSzTx/>
              <a:buFontTx/>
              <a:buNone/>
              <a:defRPr sz="1000">
                <a:latin typeface="+mj-lt"/>
                <a:ea typeface="+mj-ea"/>
                <a:cs typeface="+mj-cs"/>
                <a:sym typeface="Roboto"/>
              </a:defRPr>
            </a:pPr>
            <a:r>
              <a:t>Diapositive 53 : </a:t>
            </a:r>
            <a:r>
              <a:rPr u="sng">
                <a:solidFill>
                  <a:srgbClr val="0563C1"/>
                </a:solidFill>
                <a:uFill>
                  <a:solidFill>
                    <a:srgbClr val="0563C1"/>
                  </a:solidFill>
                </a:uFill>
              </a:rPr>
              <a:t>https://en.wikipedia.org/wiki/Idle_No_More#/media/File:Idle_no_more_(9179654965).jpg</a:t>
            </a:r>
          </a:p>
          <a:p>
            <a:pPr marL="0" indent="0">
              <a:lnSpc>
                <a:spcPct val="120000"/>
              </a:lnSpc>
              <a:buSzTx/>
              <a:buFontTx/>
              <a:buNone/>
              <a:defRPr sz="1000">
                <a:latin typeface="+mj-lt"/>
                <a:ea typeface="+mj-ea"/>
                <a:cs typeface="+mj-cs"/>
                <a:sym typeface="Roboto"/>
              </a:defRPr>
            </a:pPr>
            <a:r>
              <a:t>Diapositive 54 : </a:t>
            </a:r>
            <a:r>
              <a:rPr u="sng">
                <a:solidFill>
                  <a:srgbClr val="0563C1"/>
                </a:solidFill>
                <a:uFill>
                  <a:solidFill>
                    <a:srgbClr val="0563C1"/>
                  </a:solidFill>
                </a:uFill>
              </a:rPr>
              <a:t>https://en.wikipedia.org/wiki/Idle_No_More#/media/File:Idle_no_more_okc.jpg</a:t>
            </a:r>
          </a:p>
          <a:p>
            <a:pPr marL="0" indent="0">
              <a:lnSpc>
                <a:spcPct val="120000"/>
              </a:lnSpc>
              <a:buSzTx/>
              <a:buFontTx/>
              <a:buNone/>
              <a:defRPr sz="1000">
                <a:latin typeface="+mj-lt"/>
                <a:ea typeface="+mj-ea"/>
                <a:cs typeface="+mj-cs"/>
                <a:sym typeface="Roboto"/>
              </a:defRPr>
            </a:pPr>
            <a:r>
              <a:t>Diapositive 55 : </a:t>
            </a:r>
            <a:r>
              <a:rPr u="sng">
                <a:solidFill>
                  <a:srgbClr val="0563C1"/>
                </a:solidFill>
                <a:uFill>
                  <a:solidFill>
                    <a:srgbClr val="0563C1"/>
                  </a:solidFill>
                </a:uFill>
              </a:rPr>
              <a:t>https://commons.wikimedia.org/wiki/File:Socrates_Efes_Museum.JPG?uselang=fr</a:t>
            </a:r>
          </a:p>
        </p:txBody>
      </p:sp>
      <p:sp>
        <p:nvSpPr>
          <p:cNvPr id="519" name="Médiagraphie"/>
          <p:cNvSpPr txBox="1">
            <a:spLocks noGrp="1"/>
          </p:cNvSpPr>
          <p:nvPr>
            <p:ph type="title"/>
          </p:nvPr>
        </p:nvSpPr>
        <p:spPr>
          <a:xfrm>
            <a:off x="535672" y="479945"/>
            <a:ext cx="2769765" cy="660808"/>
          </a:xfrm>
          <a:prstGeom prst="rect">
            <a:avLst/>
          </a:prstGeom>
        </p:spPr>
        <p:txBody>
          <a:bodyPr/>
          <a:lstStyle>
            <a:lvl1pPr defTabSz="457200">
              <a:defRPr sz="3500" baseline="29885">
                <a:latin typeface="Volkhov Regular"/>
                <a:ea typeface="Volkhov Regular"/>
                <a:cs typeface="Volkhov Regular"/>
                <a:sym typeface="Volkhov Regular"/>
              </a:defRPr>
            </a:lvl1pPr>
          </a:lstStyle>
          <a:p>
            <a:r>
              <a:rPr dirty="0" err="1"/>
              <a:t>Médiagraphie</a:t>
            </a:r>
            <a:endParaRPr dirty="0"/>
          </a:p>
        </p:txBody>
      </p:sp>
      <p:sp>
        <p:nvSpPr>
          <p:cNvPr id="520" name="Rectangle 14"/>
          <p:cNvSpPr/>
          <p:nvPr/>
        </p:nvSpPr>
        <p:spPr>
          <a:xfrm flipV="1">
            <a:off x="588288" y="919468"/>
            <a:ext cx="1991849" cy="45719"/>
          </a:xfrm>
          <a:prstGeom prst="rect">
            <a:avLst/>
          </a:prstGeom>
          <a:solidFill>
            <a:srgbClr val="FFCD00"/>
          </a:solidFill>
          <a:ln w="12700">
            <a:miter lim="400000"/>
          </a:ln>
        </p:spPr>
        <p:txBody>
          <a:bodyPr lIns="45719" rIns="45719" anchor="ctr"/>
          <a:lstStyle/>
          <a:p>
            <a:pPr>
              <a:defRPr>
                <a:latin typeface="Selawik Light"/>
                <a:ea typeface="Selawik Light"/>
                <a:cs typeface="Selawik Light"/>
                <a:sym typeface="Selawik Light"/>
              </a:defRPr>
            </a:pPr>
            <a:endParaRPr/>
          </a:p>
        </p:txBody>
      </p:sp>
      <p:sp>
        <p:nvSpPr>
          <p:cNvPr id="521" name="Sous-titre 2"/>
          <p:cNvSpPr txBox="1"/>
          <p:nvPr/>
        </p:nvSpPr>
        <p:spPr>
          <a:xfrm>
            <a:off x="516953" y="1055431"/>
            <a:ext cx="5137285" cy="3349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676655">
              <a:lnSpc>
                <a:spcPct val="130000"/>
              </a:lnSpc>
              <a:spcBef>
                <a:spcPts val="700"/>
              </a:spcBef>
              <a:defRPr sz="1184">
                <a:latin typeface="+mn-lt"/>
                <a:ea typeface="+mn-ea"/>
                <a:cs typeface="+mn-cs"/>
                <a:sym typeface="Roboto Light"/>
              </a:defRPr>
            </a:lvl1pPr>
          </a:lstStyle>
          <a:p>
            <a:r>
              <a:t>Toutes les images sont tirées du domaine public. On pourra les consulter ici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itre 1"/>
          <p:cNvSpPr txBox="1">
            <a:spLocks noGrp="1"/>
          </p:cNvSpPr>
          <p:nvPr>
            <p:ph type="title"/>
          </p:nvPr>
        </p:nvSpPr>
        <p:spPr>
          <a:xfrm>
            <a:off x="4857853" y="269183"/>
            <a:ext cx="6851075" cy="1713008"/>
          </a:xfrm>
          <a:prstGeom prst="rect">
            <a:avLst/>
          </a:prstGeom>
        </p:spPr>
        <p:txBody>
          <a:bodyPr/>
          <a:lstStyle/>
          <a:p>
            <a:pPr defTabSz="786384">
              <a:lnSpc>
                <a:spcPct val="100000"/>
              </a:lnSpc>
              <a:defRPr sz="3268"/>
            </a:pPr>
            <a:r>
              <a:t>Quelques repères historiques</a:t>
            </a:r>
            <a:br/>
            <a:r>
              <a:t>La controverse de Valladolid (1550-1551)</a:t>
            </a:r>
          </a:p>
        </p:txBody>
      </p:sp>
      <p:sp>
        <p:nvSpPr>
          <p:cNvPr id="143" name="Espace réservé du contenu 2"/>
          <p:cNvSpPr txBox="1">
            <a:spLocks noGrp="1"/>
          </p:cNvSpPr>
          <p:nvPr>
            <p:ph type="body" idx="1"/>
          </p:nvPr>
        </p:nvSpPr>
        <p:spPr>
          <a:xfrm>
            <a:off x="4851131" y="2150035"/>
            <a:ext cx="7226569" cy="4713515"/>
          </a:xfrm>
          <a:prstGeom prst="rect">
            <a:avLst/>
          </a:prstGeom>
        </p:spPr>
        <p:txBody>
          <a:bodyPr/>
          <a:lstStyle/>
          <a:p>
            <a:pPr marL="247650" indent="-247650" defTabSz="713231">
              <a:lnSpc>
                <a:spcPts val="2800"/>
              </a:lnSpc>
              <a:spcBef>
                <a:spcPts val="700"/>
              </a:spcBef>
              <a:buClr>
                <a:srgbClr val="FFCD00"/>
              </a:buClr>
              <a:defRPr sz="1793">
                <a:latin typeface="+mn-lt"/>
                <a:ea typeface="+mn-ea"/>
                <a:cs typeface="+mn-cs"/>
                <a:sym typeface="Roboto Light"/>
              </a:defRPr>
            </a:pPr>
            <a:r>
              <a:rPr dirty="0" err="1"/>
              <a:t>Selon</a:t>
            </a:r>
            <a:r>
              <a:rPr dirty="0"/>
              <a:t> les </a:t>
            </a:r>
            <a:r>
              <a:rPr dirty="0" err="1"/>
              <a:t>auteur.rice.s</a:t>
            </a:r>
            <a:r>
              <a:rPr dirty="0"/>
              <a:t> de </a:t>
            </a:r>
            <a:r>
              <a:rPr dirty="0" err="1"/>
              <a:t>Modernité</a:t>
            </a:r>
            <a:r>
              <a:rPr dirty="0"/>
              <a:t>/</a:t>
            </a:r>
            <a:r>
              <a:rPr dirty="0" err="1"/>
              <a:t>Colonialité</a:t>
            </a:r>
            <a:r>
              <a:rPr dirty="0"/>
              <a:t>/</a:t>
            </a:r>
            <a:r>
              <a:rPr dirty="0" err="1"/>
              <a:t>Décolonialité</a:t>
            </a:r>
            <a:r>
              <a:rPr dirty="0"/>
              <a:t>, </a:t>
            </a:r>
            <a:br>
              <a:rPr dirty="0"/>
            </a:br>
            <a:r>
              <a:rPr dirty="0"/>
              <a:t>le </a:t>
            </a:r>
            <a:r>
              <a:rPr dirty="0" err="1"/>
              <a:t>projet</a:t>
            </a:r>
            <a:r>
              <a:rPr dirty="0"/>
              <a:t> colonial </a:t>
            </a:r>
            <a:r>
              <a:rPr dirty="0" err="1"/>
              <a:t>remonte</a:t>
            </a:r>
            <a:r>
              <a:rPr dirty="0"/>
              <a:t> </a:t>
            </a:r>
            <a:r>
              <a:rPr dirty="0" err="1"/>
              <a:t>à</a:t>
            </a:r>
            <a:r>
              <a:rPr dirty="0"/>
              <a:t> la </a:t>
            </a:r>
            <a:r>
              <a:rPr dirty="0" err="1"/>
              <a:t>controverse</a:t>
            </a:r>
            <a:r>
              <a:rPr dirty="0"/>
              <a:t> de Valladolid (1550-1551). </a:t>
            </a:r>
          </a:p>
          <a:p>
            <a:pPr marL="247650" indent="-247650" defTabSz="713231">
              <a:lnSpc>
                <a:spcPts val="2800"/>
              </a:lnSpc>
              <a:spcBef>
                <a:spcPts val="700"/>
              </a:spcBef>
              <a:buClr>
                <a:srgbClr val="FFCD00"/>
              </a:buClr>
              <a:defRPr sz="1793">
                <a:latin typeface="+mn-lt"/>
                <a:ea typeface="+mn-ea"/>
                <a:cs typeface="+mn-cs"/>
                <a:sym typeface="Roboto Light"/>
              </a:defRPr>
            </a:pPr>
            <a:r>
              <a:rPr dirty="0"/>
              <a:t>Ce </a:t>
            </a:r>
            <a:r>
              <a:rPr dirty="0" err="1"/>
              <a:t>débat</a:t>
            </a:r>
            <a:r>
              <a:rPr dirty="0"/>
              <a:t> </a:t>
            </a:r>
            <a:r>
              <a:rPr dirty="0" err="1"/>
              <a:t>portait</a:t>
            </a:r>
            <a:r>
              <a:rPr dirty="0"/>
              <a:t> </a:t>
            </a:r>
            <a:r>
              <a:rPr dirty="0" err="1"/>
              <a:t>principalement</a:t>
            </a:r>
            <a:r>
              <a:rPr dirty="0"/>
              <a:t> sur la </a:t>
            </a:r>
            <a:r>
              <a:rPr dirty="0" err="1"/>
              <a:t>légitimité</a:t>
            </a:r>
            <a:r>
              <a:rPr dirty="0"/>
              <a:t> de la </a:t>
            </a:r>
            <a:r>
              <a:rPr dirty="0" err="1"/>
              <a:t>colonisation</a:t>
            </a:r>
            <a:r>
              <a:rPr dirty="0"/>
              <a:t> des </a:t>
            </a:r>
            <a:r>
              <a:rPr dirty="0" err="1"/>
              <a:t>Amérindiens</a:t>
            </a:r>
            <a:r>
              <a:rPr dirty="0"/>
              <a:t>. On se </a:t>
            </a:r>
            <a:r>
              <a:rPr dirty="0" err="1"/>
              <a:t>demandait</a:t>
            </a:r>
            <a:r>
              <a:rPr dirty="0"/>
              <a:t> </a:t>
            </a:r>
            <a:r>
              <a:rPr dirty="0" err="1"/>
              <a:t>si</a:t>
            </a:r>
            <a:r>
              <a:rPr dirty="0"/>
              <a:t> les </a:t>
            </a:r>
            <a:r>
              <a:rPr dirty="0" err="1"/>
              <a:t>peuples</a:t>
            </a:r>
            <a:r>
              <a:rPr dirty="0"/>
              <a:t> </a:t>
            </a:r>
            <a:r>
              <a:rPr dirty="0" err="1"/>
              <a:t>autochtones</a:t>
            </a:r>
            <a:r>
              <a:rPr dirty="0"/>
              <a:t> </a:t>
            </a:r>
            <a:r>
              <a:rPr dirty="0" err="1"/>
              <a:t>devaient</a:t>
            </a:r>
            <a:r>
              <a:rPr dirty="0"/>
              <a:t> </a:t>
            </a:r>
            <a:r>
              <a:rPr dirty="0" err="1"/>
              <a:t>être</a:t>
            </a:r>
            <a:r>
              <a:rPr dirty="0"/>
              <a:t> </a:t>
            </a:r>
            <a:r>
              <a:rPr dirty="0" err="1"/>
              <a:t>considérés</a:t>
            </a:r>
            <a:r>
              <a:rPr dirty="0"/>
              <a:t> </a:t>
            </a:r>
            <a:r>
              <a:rPr dirty="0" err="1"/>
              <a:t>comme</a:t>
            </a:r>
            <a:r>
              <a:rPr dirty="0"/>
              <a:t> des </a:t>
            </a:r>
            <a:r>
              <a:rPr dirty="0" err="1"/>
              <a:t>êtres</a:t>
            </a:r>
            <a:r>
              <a:rPr dirty="0"/>
              <a:t> </a:t>
            </a:r>
            <a:r>
              <a:rPr dirty="0" err="1"/>
              <a:t>humains</a:t>
            </a:r>
            <a:r>
              <a:rPr dirty="0"/>
              <a:t> </a:t>
            </a:r>
            <a:r>
              <a:rPr dirty="0" err="1"/>
              <a:t>à</a:t>
            </a:r>
            <a:r>
              <a:rPr dirty="0"/>
              <a:t> part </a:t>
            </a:r>
            <a:r>
              <a:rPr dirty="0" err="1"/>
              <a:t>entière</a:t>
            </a:r>
            <a:r>
              <a:rPr dirty="0"/>
              <a:t> </a:t>
            </a:r>
            <a:r>
              <a:rPr dirty="0" err="1"/>
              <a:t>ou</a:t>
            </a:r>
            <a:r>
              <a:rPr dirty="0"/>
              <a:t> </a:t>
            </a:r>
            <a:r>
              <a:rPr dirty="0" err="1"/>
              <a:t>s’ils</a:t>
            </a:r>
            <a:r>
              <a:rPr dirty="0"/>
              <a:t> </a:t>
            </a:r>
            <a:r>
              <a:rPr dirty="0" err="1"/>
              <a:t>devaient</a:t>
            </a:r>
            <a:r>
              <a:rPr dirty="0"/>
              <a:t> </a:t>
            </a:r>
            <a:r>
              <a:rPr dirty="0" err="1"/>
              <a:t>être</a:t>
            </a:r>
            <a:r>
              <a:rPr dirty="0"/>
              <a:t> mis </a:t>
            </a:r>
            <a:r>
              <a:rPr dirty="0" err="1"/>
              <a:t>en</a:t>
            </a:r>
            <a:r>
              <a:rPr dirty="0"/>
              <a:t> </a:t>
            </a:r>
            <a:r>
              <a:rPr dirty="0" err="1"/>
              <a:t>état</a:t>
            </a:r>
            <a:r>
              <a:rPr dirty="0"/>
              <a:t> </a:t>
            </a:r>
            <a:r>
              <a:rPr dirty="0" err="1"/>
              <a:t>d’esclavage</a:t>
            </a:r>
            <a:r>
              <a:rPr dirty="0"/>
              <a:t> par les colons </a:t>
            </a:r>
            <a:r>
              <a:rPr dirty="0" err="1"/>
              <a:t>espagnols</a:t>
            </a:r>
            <a:r>
              <a:rPr dirty="0"/>
              <a:t>. </a:t>
            </a:r>
          </a:p>
          <a:p>
            <a:pPr marL="247650" indent="-247650" defTabSz="713231">
              <a:lnSpc>
                <a:spcPts val="2800"/>
              </a:lnSpc>
              <a:spcBef>
                <a:spcPts val="700"/>
              </a:spcBef>
              <a:buClr>
                <a:srgbClr val="FFCD00"/>
              </a:buClr>
              <a:defRPr sz="1793">
                <a:latin typeface="+mn-lt"/>
                <a:ea typeface="+mn-ea"/>
                <a:cs typeface="+mn-cs"/>
                <a:sym typeface="Roboto Light"/>
              </a:defRPr>
            </a:pPr>
            <a:r>
              <a:rPr dirty="0" err="1"/>
              <a:t>En</a:t>
            </a:r>
            <a:r>
              <a:rPr dirty="0"/>
              <a:t> </a:t>
            </a:r>
            <a:r>
              <a:rPr dirty="0" err="1"/>
              <a:t>effet</a:t>
            </a:r>
            <a:r>
              <a:rPr dirty="0"/>
              <a:t>, </a:t>
            </a:r>
            <a:r>
              <a:rPr dirty="0" err="1"/>
              <a:t>selon</a:t>
            </a:r>
            <a:r>
              <a:rPr dirty="0"/>
              <a:t> le </a:t>
            </a:r>
            <a:r>
              <a:rPr dirty="0" err="1"/>
              <a:t>collectif</a:t>
            </a:r>
            <a:r>
              <a:rPr dirty="0"/>
              <a:t> </a:t>
            </a:r>
            <a:r>
              <a:rPr dirty="0" err="1"/>
              <a:t>sud-américain</a:t>
            </a:r>
            <a:r>
              <a:rPr dirty="0"/>
              <a:t> </a:t>
            </a:r>
            <a:r>
              <a:rPr dirty="0" err="1"/>
              <a:t>Modernité</a:t>
            </a:r>
            <a:r>
              <a:rPr dirty="0"/>
              <a:t>/</a:t>
            </a:r>
            <a:r>
              <a:rPr dirty="0" err="1"/>
              <a:t>Colonialité</a:t>
            </a:r>
            <a:r>
              <a:rPr dirty="0"/>
              <a:t>/</a:t>
            </a:r>
            <a:r>
              <a:rPr dirty="0" err="1"/>
              <a:t>Décolonialité</a:t>
            </a:r>
            <a:r>
              <a:rPr dirty="0"/>
              <a:t> (M/C/D), </a:t>
            </a:r>
            <a:r>
              <a:rPr dirty="0" err="1"/>
              <a:t>référence</a:t>
            </a:r>
            <a:r>
              <a:rPr dirty="0"/>
              <a:t> </a:t>
            </a:r>
            <a:r>
              <a:rPr dirty="0" err="1"/>
              <a:t>incontournable</a:t>
            </a:r>
            <a:r>
              <a:rPr dirty="0"/>
              <a:t> des études post-(</a:t>
            </a:r>
            <a:r>
              <a:rPr dirty="0" err="1"/>
              <a:t>dé</a:t>
            </a:r>
            <a:r>
              <a:rPr dirty="0"/>
              <a:t>)</a:t>
            </a:r>
            <a:r>
              <a:rPr dirty="0" err="1"/>
              <a:t>coloniales</a:t>
            </a:r>
            <a:r>
              <a:rPr dirty="0"/>
              <a:t> </a:t>
            </a:r>
            <a:r>
              <a:rPr dirty="0" err="1"/>
              <a:t>apparue</a:t>
            </a:r>
            <a:r>
              <a:rPr dirty="0"/>
              <a:t> au début </a:t>
            </a:r>
            <a:br>
              <a:rPr lang="fr-CA" dirty="0"/>
            </a:br>
            <a:r>
              <a:rPr dirty="0"/>
              <a:t>du 21e siècle, le </a:t>
            </a:r>
            <a:r>
              <a:rPr dirty="0" err="1"/>
              <a:t>colonialisme</a:t>
            </a:r>
            <a:r>
              <a:rPr dirty="0"/>
              <a:t> </a:t>
            </a:r>
            <a:r>
              <a:rPr dirty="0" err="1"/>
              <a:t>est</a:t>
            </a:r>
            <a:r>
              <a:rPr dirty="0"/>
              <a:t> </a:t>
            </a:r>
            <a:r>
              <a:rPr dirty="0" err="1"/>
              <a:t>inséparable</a:t>
            </a:r>
            <a:r>
              <a:rPr dirty="0"/>
              <a:t> de </a:t>
            </a:r>
            <a:r>
              <a:rPr dirty="0" err="1"/>
              <a:t>l’avènement</a:t>
            </a:r>
            <a:r>
              <a:rPr dirty="0"/>
              <a:t> de </a:t>
            </a:r>
            <a:br>
              <a:rPr lang="fr-CA" dirty="0"/>
            </a:br>
            <a:r>
              <a:rPr dirty="0"/>
              <a:t>la </a:t>
            </a:r>
            <a:r>
              <a:rPr dirty="0" err="1"/>
              <a:t>modernité</a:t>
            </a:r>
            <a:r>
              <a:rPr dirty="0"/>
              <a:t> et de </a:t>
            </a:r>
            <a:r>
              <a:rPr dirty="0" err="1"/>
              <a:t>l’arrivée</a:t>
            </a:r>
            <a:r>
              <a:rPr dirty="0"/>
              <a:t> de Christophe </a:t>
            </a:r>
            <a:r>
              <a:rPr dirty="0" err="1"/>
              <a:t>Colomb</a:t>
            </a:r>
            <a:r>
              <a:rPr dirty="0"/>
              <a:t> </a:t>
            </a:r>
            <a:r>
              <a:rPr dirty="0" err="1"/>
              <a:t>en</a:t>
            </a:r>
            <a:r>
              <a:rPr dirty="0"/>
              <a:t> </a:t>
            </a:r>
            <a:r>
              <a:rPr dirty="0" err="1"/>
              <a:t>Amérique</a:t>
            </a:r>
            <a:r>
              <a:rPr dirty="0"/>
              <a:t>. </a:t>
            </a:r>
          </a:p>
        </p:txBody>
      </p:sp>
      <p:pic>
        <p:nvPicPr>
          <p:cNvPr id="144" name="Picture 2" descr="Picture 2"/>
          <p:cNvPicPr>
            <a:picLocks noChangeAspect="1"/>
          </p:cNvPicPr>
          <p:nvPr/>
        </p:nvPicPr>
        <p:blipFill>
          <a:blip r:embed="rId3"/>
          <a:srcRect l="222" r="8124"/>
          <a:stretch>
            <a:fillRect/>
          </a:stretch>
        </p:blipFill>
        <p:spPr>
          <a:xfrm>
            <a:off x="20" y="9"/>
            <a:ext cx="4635571" cy="6857991"/>
          </a:xfrm>
          <a:prstGeom prst="rect">
            <a:avLst/>
          </a:prstGeom>
          <a:ln w="12700">
            <a:miter lim="400000"/>
          </a:ln>
        </p:spPr>
      </p:pic>
      <p:sp>
        <p:nvSpPr>
          <p:cNvPr id="145" name="Rectangle 14"/>
          <p:cNvSpPr/>
          <p:nvPr/>
        </p:nvSpPr>
        <p:spPr>
          <a:xfrm>
            <a:off x="4963613" y="1956081"/>
            <a:ext cx="5985268" cy="1856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icture 2" descr="Picture 2"/>
          <p:cNvPicPr>
            <a:picLocks noChangeAspect="1"/>
          </p:cNvPicPr>
          <p:nvPr/>
        </p:nvPicPr>
        <p:blipFill>
          <a:blip r:embed="rId3"/>
          <a:srcRect l="16965" t="3848" r="15903"/>
          <a:stretch>
            <a:fillRect/>
          </a:stretch>
        </p:blipFill>
        <p:spPr>
          <a:xfrm>
            <a:off x="5683482" y="10"/>
            <a:ext cx="6508518" cy="6851741"/>
          </a:xfrm>
          <a:prstGeom prst="rect">
            <a:avLst/>
          </a:prstGeom>
          <a:ln w="12700">
            <a:miter lim="400000"/>
          </a:ln>
        </p:spPr>
      </p:pic>
      <p:sp>
        <p:nvSpPr>
          <p:cNvPr id="150" name="Espace réservé du contenu 2"/>
          <p:cNvSpPr txBox="1">
            <a:spLocks noGrp="1"/>
          </p:cNvSpPr>
          <p:nvPr>
            <p:ph type="body" sz="half" idx="1"/>
          </p:nvPr>
        </p:nvSpPr>
        <p:spPr>
          <a:xfrm>
            <a:off x="241721" y="3038099"/>
            <a:ext cx="5235364" cy="3499502"/>
          </a:xfrm>
          <a:prstGeom prst="rect">
            <a:avLst/>
          </a:prstGeom>
        </p:spPr>
        <p:txBody>
          <a:bodyPr anchor="ctr"/>
          <a:lstStyle/>
          <a:p>
            <a:pPr marL="285750" indent="-285750" defTabSz="822959">
              <a:lnSpc>
                <a:spcPts val="3300"/>
              </a:lnSpc>
              <a:spcBef>
                <a:spcPts val="900"/>
              </a:spcBef>
              <a:buClr>
                <a:srgbClr val="FFCD00"/>
              </a:buClr>
              <a:defRPr sz="2159">
                <a:latin typeface="+mn-lt"/>
                <a:ea typeface="+mn-ea"/>
                <a:cs typeface="+mn-cs"/>
                <a:sym typeface="Roboto Light"/>
              </a:defRPr>
            </a:pPr>
            <a:r>
              <a:t>L’impérialisme européen est devenu colonialisme en établissant des colonies de peuplement dans plusieurs pays d’Afrique et d’Amérique, entre autres. </a:t>
            </a:r>
          </a:p>
          <a:p>
            <a:pPr marL="285750" indent="-285750" defTabSz="822959">
              <a:lnSpc>
                <a:spcPts val="3300"/>
              </a:lnSpc>
              <a:spcBef>
                <a:spcPts val="900"/>
              </a:spcBef>
              <a:buClr>
                <a:srgbClr val="FFCD00"/>
              </a:buClr>
              <a:defRPr sz="2159">
                <a:latin typeface="+mn-lt"/>
                <a:ea typeface="+mn-ea"/>
                <a:cs typeface="+mn-cs"/>
                <a:sym typeface="Roboto Light"/>
              </a:defRPr>
            </a:pPr>
            <a:r>
              <a:t>Ce projet s’est perpétué au sein des institutions de gouvernance jusqu’à aujourd’hui.</a:t>
            </a:r>
          </a:p>
        </p:txBody>
      </p:sp>
      <p:sp>
        <p:nvSpPr>
          <p:cNvPr id="151" name="Rectangle 14"/>
          <p:cNvSpPr/>
          <p:nvPr/>
        </p:nvSpPr>
        <p:spPr>
          <a:xfrm>
            <a:off x="322096" y="3000863"/>
            <a:ext cx="4704680" cy="1263"/>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152" name="Titre 1"/>
          <p:cNvSpPr txBox="1"/>
          <p:nvPr/>
        </p:nvSpPr>
        <p:spPr>
          <a:xfrm>
            <a:off x="251034" y="314951"/>
            <a:ext cx="5394538" cy="264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nSpc>
                <a:spcPct val="90000"/>
              </a:lnSpc>
              <a:spcBef>
                <a:spcPts val="900"/>
              </a:spcBef>
              <a:defRPr sz="3900">
                <a:latin typeface="Volkhov Bold"/>
                <a:ea typeface="Volkhov Bold"/>
                <a:cs typeface="Volkhov Bold"/>
                <a:sym typeface="Volkhov Bold"/>
              </a:defRPr>
            </a:pPr>
            <a:r>
              <a:t>Quelques repères historiques</a:t>
            </a:r>
          </a:p>
          <a:p>
            <a:pPr>
              <a:lnSpc>
                <a:spcPct val="90000"/>
              </a:lnSpc>
              <a:defRPr sz="3900">
                <a:latin typeface="Volkhov Bold"/>
                <a:ea typeface="Volkhov Bold"/>
                <a:cs typeface="Volkhov Bold"/>
                <a:sym typeface="Volkhov Bold"/>
              </a:defRPr>
            </a:pPr>
            <a:r>
              <a:t>La découverte </a:t>
            </a:r>
            <a:br/>
            <a:r>
              <a:t>du nouveau monde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itre 1"/>
          <p:cNvSpPr txBox="1">
            <a:spLocks noGrp="1"/>
          </p:cNvSpPr>
          <p:nvPr>
            <p:ph type="title"/>
          </p:nvPr>
        </p:nvSpPr>
        <p:spPr>
          <a:xfrm>
            <a:off x="5183461" y="354584"/>
            <a:ext cx="6703739" cy="1923993"/>
          </a:xfrm>
          <a:prstGeom prst="rect">
            <a:avLst/>
          </a:prstGeom>
        </p:spPr>
        <p:txBody>
          <a:bodyPr anchor="b"/>
          <a:lstStyle/>
          <a:p>
            <a:pPr>
              <a:lnSpc>
                <a:spcPct val="100000"/>
              </a:lnSpc>
              <a:defRPr sz="5200"/>
            </a:pPr>
            <a:r>
              <a:t>Capitalisme </a:t>
            </a:r>
            <a:br/>
            <a:r>
              <a:t>et colonialisme </a:t>
            </a:r>
          </a:p>
        </p:txBody>
      </p:sp>
      <p:pic>
        <p:nvPicPr>
          <p:cNvPr id="157" name="Picture 2" descr="Picture 2"/>
          <p:cNvPicPr>
            <a:picLocks noChangeAspect="1"/>
          </p:cNvPicPr>
          <p:nvPr/>
        </p:nvPicPr>
        <p:blipFill>
          <a:blip r:embed="rId3"/>
          <a:stretch>
            <a:fillRect/>
          </a:stretch>
        </p:blipFill>
        <p:spPr>
          <a:xfrm>
            <a:off x="1" y="9"/>
            <a:ext cx="4657298" cy="7137570"/>
          </a:xfrm>
          <a:prstGeom prst="rect">
            <a:avLst/>
          </a:prstGeom>
          <a:ln w="12700">
            <a:miter lim="400000"/>
          </a:ln>
        </p:spPr>
      </p:pic>
      <p:sp>
        <p:nvSpPr>
          <p:cNvPr id="158" name="Espace réservé du contenu 2"/>
          <p:cNvSpPr txBox="1">
            <a:spLocks noGrp="1"/>
          </p:cNvSpPr>
          <p:nvPr>
            <p:ph type="body" sz="half" idx="1"/>
          </p:nvPr>
        </p:nvSpPr>
        <p:spPr>
          <a:xfrm>
            <a:off x="5183461" y="2681317"/>
            <a:ext cx="6558382" cy="3662205"/>
          </a:xfrm>
          <a:prstGeom prst="rect">
            <a:avLst/>
          </a:prstGeom>
        </p:spPr>
        <p:txBody>
          <a:bodyPr>
            <a:normAutofit fontScale="92500"/>
          </a:bodyPr>
          <a:lstStyle/>
          <a:p>
            <a:pPr marL="234950" indent="-234950" defTabSz="676655">
              <a:lnSpc>
                <a:spcPts val="2700"/>
              </a:lnSpc>
              <a:spcBef>
                <a:spcPts val="700"/>
              </a:spcBef>
              <a:buClr>
                <a:srgbClr val="FFCD00"/>
              </a:buClr>
              <a:defRPr sz="1702">
                <a:latin typeface="+mn-lt"/>
                <a:ea typeface="+mn-ea"/>
                <a:cs typeface="+mn-cs"/>
                <a:sym typeface="Roboto Light"/>
              </a:defRPr>
            </a:pPr>
            <a:r>
              <a:t>Sur le plan économique, le collectif M/C/D associe la modernité </a:t>
            </a:r>
            <a:br/>
            <a:r>
              <a:t>à l’établissement d’une domination économique par l’entremise </a:t>
            </a:r>
            <a:br/>
            <a:r>
              <a:t>du capitalisme qui, selon lui, existait déjà aux 14e et 15e siècles. </a:t>
            </a:r>
          </a:p>
          <a:p>
            <a:pPr marL="234950" indent="-234950" defTabSz="676655">
              <a:lnSpc>
                <a:spcPts val="2700"/>
              </a:lnSpc>
              <a:spcBef>
                <a:spcPts val="700"/>
              </a:spcBef>
              <a:buClr>
                <a:srgbClr val="FFCD00"/>
              </a:buClr>
              <a:defRPr sz="1702">
                <a:latin typeface="+mn-lt"/>
                <a:ea typeface="+mn-ea"/>
                <a:cs typeface="+mn-cs"/>
                <a:sym typeface="Roboto Light"/>
              </a:defRPr>
            </a:pPr>
            <a:r>
              <a:t>En ce sens, le capitalisme se serait étendu dans le reste du monde (Afrique et Asie) vers la fin du 18e siècle sous la forme d’une hégémonie européenne coloniale et d’un capitalisme mondial. </a:t>
            </a:r>
          </a:p>
          <a:p>
            <a:pPr marL="234950" indent="-234950" defTabSz="676655">
              <a:lnSpc>
                <a:spcPts val="2700"/>
              </a:lnSpc>
              <a:spcBef>
                <a:spcPts val="700"/>
              </a:spcBef>
              <a:buClr>
                <a:srgbClr val="FFCD00"/>
              </a:buClr>
              <a:defRPr sz="1702">
                <a:latin typeface="+mn-lt"/>
                <a:ea typeface="+mn-ea"/>
                <a:cs typeface="+mn-cs"/>
                <a:sym typeface="Roboto Light"/>
              </a:defRPr>
            </a:pPr>
            <a:r>
              <a:t>Pour le collectif M/C/D, le colonialisme est un évènement :</a:t>
            </a:r>
          </a:p>
          <a:p>
            <a:pPr marL="507491" lvl="1" indent="-169163" defTabSz="676655">
              <a:lnSpc>
                <a:spcPts val="2400"/>
              </a:lnSpc>
              <a:spcBef>
                <a:spcPts val="0"/>
              </a:spcBef>
              <a:buClr>
                <a:srgbClr val="FFCD00"/>
              </a:buClr>
              <a:buSzPct val="150000"/>
              <a:defRPr sz="1480">
                <a:latin typeface="+mn-lt"/>
                <a:ea typeface="+mn-ea"/>
                <a:cs typeface="+mn-cs"/>
                <a:sym typeface="Roboto Light"/>
              </a:defRPr>
            </a:pPr>
            <a:r>
              <a:t>aux origines géographiques européennes;</a:t>
            </a:r>
          </a:p>
          <a:p>
            <a:pPr marL="507491" lvl="1" indent="-169163" defTabSz="676655">
              <a:lnSpc>
                <a:spcPts val="2400"/>
              </a:lnSpc>
              <a:spcBef>
                <a:spcPts val="0"/>
              </a:spcBef>
              <a:buClr>
                <a:srgbClr val="FFCD00"/>
              </a:buClr>
              <a:buSzPct val="150000"/>
              <a:defRPr sz="1480">
                <a:latin typeface="+mn-lt"/>
                <a:ea typeface="+mn-ea"/>
                <a:cs typeface="+mn-cs"/>
                <a:sym typeface="Roboto Light"/>
              </a:defRPr>
            </a:pPr>
            <a:r>
              <a:t>aux fondements épistémiques racistes, ségrégationnistes et chrétiens; </a:t>
            </a:r>
          </a:p>
          <a:p>
            <a:pPr marL="507491" lvl="1" indent="-169163" defTabSz="676655">
              <a:lnSpc>
                <a:spcPts val="2400"/>
              </a:lnSpc>
              <a:spcBef>
                <a:spcPts val="0"/>
              </a:spcBef>
              <a:buClr>
                <a:srgbClr val="FFCD00"/>
              </a:buClr>
              <a:buSzPct val="150000"/>
              <a:defRPr sz="1480">
                <a:latin typeface="+mn-lt"/>
                <a:ea typeface="+mn-ea"/>
                <a:cs typeface="+mn-cs"/>
                <a:sym typeface="Roboto Light"/>
              </a:defRPr>
            </a:pPr>
            <a:r>
              <a:t>aux objectifs capitalistes.</a:t>
            </a:r>
          </a:p>
        </p:txBody>
      </p:sp>
      <p:sp>
        <p:nvSpPr>
          <p:cNvPr id="159" name="Rectangle 14"/>
          <p:cNvSpPr/>
          <p:nvPr/>
        </p:nvSpPr>
        <p:spPr>
          <a:xfrm>
            <a:off x="5299748" y="2335981"/>
            <a:ext cx="4966619" cy="830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Rectangle 134"/>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164" name="Indépendance Chili.psd" descr="Indépendance Chili.psd"/>
          <p:cNvPicPr>
            <a:picLocks noChangeAspect="1"/>
          </p:cNvPicPr>
          <p:nvPr/>
        </p:nvPicPr>
        <p:blipFill>
          <a:blip r:embed="rId3">
            <a:alphaModFix amt="50000"/>
          </a:blip>
          <a:stretch>
            <a:fillRect/>
          </a:stretch>
        </p:blipFill>
        <p:spPr>
          <a:xfrm>
            <a:off x="0" y="0"/>
            <a:ext cx="12192000" cy="6858000"/>
          </a:xfrm>
          <a:prstGeom prst="rect">
            <a:avLst/>
          </a:prstGeom>
          <a:ln w="12700">
            <a:miter lim="400000"/>
          </a:ln>
        </p:spPr>
      </p:pic>
      <p:sp>
        <p:nvSpPr>
          <p:cNvPr id="165" name="Titre 1"/>
          <p:cNvSpPr txBox="1">
            <a:spLocks noGrp="1"/>
          </p:cNvSpPr>
          <p:nvPr>
            <p:ph type="title"/>
          </p:nvPr>
        </p:nvSpPr>
        <p:spPr>
          <a:xfrm>
            <a:off x="390561" y="-51739"/>
            <a:ext cx="4620039" cy="3390396"/>
          </a:xfrm>
          <a:prstGeom prst="rect">
            <a:avLst/>
          </a:prstGeom>
        </p:spPr>
        <p:txBody>
          <a:bodyPr/>
          <a:lstStyle>
            <a:lvl1pPr>
              <a:defRPr sz="4700">
                <a:latin typeface="Volkhov Bold"/>
                <a:ea typeface="Volkhov Bold"/>
                <a:cs typeface="Volkhov Bold"/>
                <a:sym typeface="Volkhov Bold"/>
              </a:defRPr>
            </a:lvl1pPr>
          </a:lstStyle>
          <a:p>
            <a:r>
              <a:t>Les indépendances</a:t>
            </a:r>
          </a:p>
        </p:txBody>
      </p:sp>
      <p:sp>
        <p:nvSpPr>
          <p:cNvPr id="166" name="Espace réservé du contenu 2"/>
          <p:cNvSpPr txBox="1">
            <a:spLocks noGrp="1"/>
          </p:cNvSpPr>
          <p:nvPr>
            <p:ph type="body" idx="1"/>
          </p:nvPr>
        </p:nvSpPr>
        <p:spPr>
          <a:xfrm>
            <a:off x="5460179" y="557860"/>
            <a:ext cx="6323604" cy="5792139"/>
          </a:xfrm>
          <a:prstGeom prst="rect">
            <a:avLst/>
          </a:prstGeom>
        </p:spPr>
        <p:txBody>
          <a:bodyPr anchor="ctr"/>
          <a:lstStyle/>
          <a:p>
            <a:pPr marL="329184" indent="-329184" defTabSz="658368">
              <a:lnSpc>
                <a:spcPct val="120000"/>
              </a:lnSpc>
              <a:buClr>
                <a:srgbClr val="FFCD00"/>
              </a:buClr>
              <a:buSzPct val="150000"/>
              <a:defRPr sz="2304">
                <a:latin typeface="+mn-lt"/>
                <a:ea typeface="+mn-ea"/>
                <a:cs typeface="+mn-cs"/>
                <a:sym typeface="Roboto Light"/>
              </a:defRPr>
            </a:pPr>
            <a:r>
              <a:t>L’expérience haïtienne est rarement citée dans les histoires des décolonisations, mais Haïti est un exemple de décolonisation qui a grandement influencé et inspiré les luttes et les pensées décoloniales dans les Caraïbes. </a:t>
            </a:r>
          </a:p>
          <a:p>
            <a:pPr marL="329184" indent="-329184" defTabSz="658368">
              <a:lnSpc>
                <a:spcPct val="120000"/>
              </a:lnSpc>
              <a:buClr>
                <a:srgbClr val="FFCD00"/>
              </a:buClr>
              <a:buSzPct val="150000"/>
              <a:defRPr sz="2304">
                <a:latin typeface="+mn-lt"/>
                <a:ea typeface="+mn-ea"/>
                <a:cs typeface="+mn-cs"/>
                <a:sym typeface="Roboto Light"/>
              </a:defRPr>
            </a:pPr>
            <a:r>
              <a:t>Haïti a gagné son indépendance en 1804 tout en menant simultanément deux luttes importantes : l’une contre l’esclavage et l’autre contre l’impérialisme français et espagnol. </a:t>
            </a:r>
          </a:p>
          <a:p>
            <a:pPr marL="329184" indent="-329184" defTabSz="658368">
              <a:lnSpc>
                <a:spcPct val="120000"/>
              </a:lnSpc>
              <a:buClr>
                <a:srgbClr val="FFCD00"/>
              </a:buClr>
              <a:buSzPct val="150000"/>
              <a:defRPr sz="2304">
                <a:latin typeface="+mn-lt"/>
                <a:ea typeface="+mn-ea"/>
                <a:cs typeface="+mn-cs"/>
                <a:sym typeface="Roboto Light"/>
              </a:defRPr>
            </a:pPr>
            <a:r>
              <a:t>D’autres pays colonisés ont réalisé des décolonisations territoriales après la Seconde Guerre mondiale.</a:t>
            </a:r>
          </a:p>
        </p:txBody>
      </p:sp>
      <p:sp>
        <p:nvSpPr>
          <p:cNvPr id="167" name="Straight Connector 17"/>
          <p:cNvSpPr/>
          <p:nvPr/>
        </p:nvSpPr>
        <p:spPr>
          <a:xfrm flipH="1">
            <a:off x="5270417" y="958969"/>
            <a:ext cx="1" cy="4989921"/>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theme/theme1.xml><?xml version="1.0" encoding="utf-8"?>
<a:theme xmlns:a="http://schemas.openxmlformats.org/drawingml/2006/main" name="Thème Office">
  <a:themeElements>
    <a:clrScheme name="Thème Office">
      <a:dk1>
        <a:srgbClr val="000000"/>
      </a:dk1>
      <a:lt1>
        <a:srgbClr val="000000"/>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Roboto"/>
        <a:ea typeface="Roboto"/>
        <a:cs typeface="Roboto"/>
      </a:majorFont>
      <a:minorFont>
        <a:latin typeface="Roboto Light"/>
        <a:ea typeface="Roboto Light"/>
        <a:cs typeface="Roboto Light"/>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Roboto"/>
        <a:ea typeface="Roboto"/>
        <a:cs typeface="Roboto"/>
      </a:majorFont>
      <a:minorFont>
        <a:latin typeface="Roboto Light"/>
        <a:ea typeface="Roboto Light"/>
        <a:cs typeface="Roboto Light"/>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TotalTime>
  <Words>8755</Words>
  <Application>Microsoft Macintosh PowerPoint</Application>
  <PresentationFormat>Grand écran</PresentationFormat>
  <Paragraphs>319</Paragraphs>
  <Slides>59</Slides>
  <Notes>46</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59</vt:i4>
      </vt:variant>
    </vt:vector>
  </HeadingPairs>
  <TitlesOfParts>
    <vt:vector size="68" baseType="lpstr">
      <vt:lpstr>Roboto</vt:lpstr>
      <vt:lpstr>Linux Libertine</vt:lpstr>
      <vt:lpstr>Selawik Light</vt:lpstr>
      <vt:lpstr>Volkhov Bold</vt:lpstr>
      <vt:lpstr>Calibri</vt:lpstr>
      <vt:lpstr>Arial</vt:lpstr>
      <vt:lpstr>Roboto Light</vt:lpstr>
      <vt:lpstr>Volkhov Regular</vt:lpstr>
      <vt:lpstr>Thème Office</vt:lpstr>
      <vt:lpstr>Présentation PowerPoint</vt:lpstr>
      <vt:lpstr>L’être humain</vt:lpstr>
      <vt:lpstr>Impérialisme  et colonialisme –  une différence spatiale</vt:lpstr>
      <vt:lpstr>Impérialisme, colonialisme  et capitalisme </vt:lpstr>
      <vt:lpstr>Contexte historique</vt:lpstr>
      <vt:lpstr>Quelques repères historiques La controverse de Valladolid (1550-1551)</vt:lpstr>
      <vt:lpstr>Présentation PowerPoint</vt:lpstr>
      <vt:lpstr>Capitalisme  et colonialisme </vt:lpstr>
      <vt:lpstr>Les indépendances</vt:lpstr>
      <vt:lpstr>Canada et  États-Unis</vt:lpstr>
      <vt:lpstr>Les effets du projet colonial</vt:lpstr>
      <vt:lpstr>Décolonisation  et Nations Unies</vt:lpstr>
      <vt:lpstr>Résolution 1514 </vt:lpstr>
      <vt:lpstr>Présentation PowerPoint</vt:lpstr>
      <vt:lpstr>Colonialité du pouvoir : Domination économique et politique</vt:lpstr>
      <vt:lpstr>Colonialité des savoirs : La domination épistémique</vt:lpstr>
      <vt:lpstr>Colonialisme : Domination militaire</vt:lpstr>
      <vt:lpstr>Colonialisme : Domination militaire </vt:lpstr>
      <vt:lpstr>Colonialisme : Domination juridique </vt:lpstr>
      <vt:lpstr>Colonialisme : Domination juridique </vt:lpstr>
      <vt:lpstr>Colonialisme :  Domination culturelle et spirituelle</vt:lpstr>
      <vt:lpstr>Colonialisme : Domination culturelle  et spirituelle</vt:lpstr>
      <vt:lpstr>Exemples de domination culturelle</vt:lpstr>
      <vt:lpstr>L’administration coloniale impose sa propre histoire  et occulte l’histoire des peuples locaux : </vt:lpstr>
      <vt:lpstr>Colonialisme :  Domination psychologique  et violence coloniale</vt:lpstr>
      <vt:lpstr>Humiliation genrée  </vt:lpstr>
      <vt:lpstr>Présentation PowerPoint</vt:lpstr>
      <vt:lpstr>Présentation PowerPoint</vt:lpstr>
      <vt:lpstr>Présentation PowerPoint</vt:lpstr>
      <vt:lpstr>Décolonisation : Nouveaux défis </vt:lpstr>
      <vt:lpstr>Concepts clés</vt:lpstr>
      <vt:lpstr>Décolonialité et postcolonialité</vt:lpstr>
      <vt:lpstr>Le postcolonialisme comme champ d’études </vt:lpstr>
      <vt:lpstr>Colonialisme et racisme</vt:lpstr>
      <vt:lpstr>Quelques auteur.rice.s</vt:lpstr>
      <vt:lpstr>Le postcolonialisme  comme champ d’études :  Une résistance épistémique </vt:lpstr>
      <vt:lpstr>Edward Saïd </vt:lpstr>
      <vt:lpstr>Edward Saïd </vt:lpstr>
      <vt:lpstr>Frantz Fanon</vt:lpstr>
      <vt:lpstr>Frantz Fanon</vt:lpstr>
      <vt:lpstr>Frantz Fanon</vt:lpstr>
      <vt:lpstr>Mohandas Karamchand Gandhi</vt:lpstr>
      <vt:lpstr>Gandhi :  Religion et décolonisation?</vt:lpstr>
      <vt:lpstr>Religion et décolonisation ?</vt:lpstr>
      <vt:lpstr>Penseur.euse.s indien.ne.s  et études subalternes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Médiagraphie</vt:lpstr>
      <vt:lpstr>Médiagraphie</vt:lpstr>
      <vt:lpstr>Médiagraphie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Michel Hardy-Vallée</cp:lastModifiedBy>
  <cp:revision>6</cp:revision>
  <dcterms:modified xsi:type="dcterms:W3CDTF">2022-02-17T21:03:38Z</dcterms:modified>
</cp:coreProperties>
</file>